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3"/>
  </p:notesMasterIdLst>
  <p:sldIdLst>
    <p:sldId id="256" r:id="rId2"/>
    <p:sldId id="257" r:id="rId3"/>
    <p:sldId id="259" r:id="rId4"/>
    <p:sldId id="260" r:id="rId5"/>
    <p:sldId id="272" r:id="rId6"/>
    <p:sldId id="308" r:id="rId7"/>
    <p:sldId id="309" r:id="rId8"/>
    <p:sldId id="268" r:id="rId9"/>
    <p:sldId id="264" r:id="rId10"/>
    <p:sldId id="311" r:id="rId11"/>
    <p:sldId id="285" r:id="rId12"/>
  </p:sldIdLst>
  <p:sldSz cx="9144000" cy="5143500" type="screen16x9"/>
  <p:notesSz cx="6858000" cy="9144000"/>
  <p:embeddedFontLst>
    <p:embeddedFont>
      <p:font typeface="Cambria Math" panose="02040503050406030204" pitchFamily="18" charset="0"/>
      <p:regular r:id="rId14"/>
    </p:embeddedFont>
    <p:embeddedFont>
      <p:font typeface="Jura" panose="020B0604020202020204" charset="0"/>
      <p:regular r:id="rId15"/>
      <p:bold r:id="rId16"/>
    </p:embeddedFont>
    <p:embeddedFont>
      <p:font typeface="Righteous" panose="020B0604020202020204"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94A3"/>
    <a:srgbClr val="CAD6DB"/>
    <a:srgbClr val="191919"/>
    <a:srgbClr val="305721"/>
    <a:srgbClr val="DEC00C"/>
    <a:srgbClr val="F8E67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6B30F3-652F-45B5-81B4-2051EDA14C38}">
  <a:tblStyle styleId="{356B30F3-652F-45B5-81B4-2051EDA14C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ar-SA"/>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489" name="Google Shape;4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a:extLst>
            <a:ext uri="{FF2B5EF4-FFF2-40B4-BE49-F238E27FC236}">
              <a16:creationId xmlns:a16="http://schemas.microsoft.com/office/drawing/2014/main" id="{71356ACE-AF74-6CE1-0BD9-36EAD34D014C}"/>
            </a:ext>
          </a:extLst>
        </p:cNvPr>
        <p:cNvGrpSpPr/>
        <p:nvPr/>
      </p:nvGrpSpPr>
      <p:grpSpPr>
        <a:xfrm>
          <a:off x="0" y="0"/>
          <a:ext cx="0" cy="0"/>
          <a:chOff x="0" y="0"/>
          <a:chExt cx="0" cy="0"/>
        </a:xfrm>
      </p:grpSpPr>
      <p:sp>
        <p:nvSpPr>
          <p:cNvPr id="686" name="Google Shape;686;ge3c1e5b5fb_0_49:notes">
            <a:extLst>
              <a:ext uri="{FF2B5EF4-FFF2-40B4-BE49-F238E27FC236}">
                <a16:creationId xmlns:a16="http://schemas.microsoft.com/office/drawing/2014/main" id="{EB21DD4F-56E1-A965-7A2A-FF440C7DC5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687" name="Google Shape;687;ge3c1e5b5fb_0_49:notes">
            <a:extLst>
              <a:ext uri="{FF2B5EF4-FFF2-40B4-BE49-F238E27FC236}">
                <a16:creationId xmlns:a16="http://schemas.microsoft.com/office/drawing/2014/main" id="{9D5A1273-481F-AFB5-DCAE-E14EB5FF26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86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3c1e5b5fb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1860" name="Google Shape;1860;ge3c1e5b5fb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38c20ff0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546" name="Google Shape;546;ge38c20ff0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e38c20ff0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585" name="Google Shape;585;ge38c20ff0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3c1e5b5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603" name="Google Shape;603;ge3c1e5b5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e3c1e5b5f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950" name="Google Shape;950;ge3c1e5b5f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2E5ADA0F-779E-AABC-FC95-92B8CE66FD8B}"/>
            </a:ext>
          </a:extLst>
        </p:cNvPr>
        <p:cNvGrpSpPr/>
        <p:nvPr/>
      </p:nvGrpSpPr>
      <p:grpSpPr>
        <a:xfrm>
          <a:off x="0" y="0"/>
          <a:ext cx="0" cy="0"/>
          <a:chOff x="0" y="0"/>
          <a:chExt cx="0" cy="0"/>
        </a:xfrm>
      </p:grpSpPr>
      <p:sp>
        <p:nvSpPr>
          <p:cNvPr id="949" name="Google Shape;949;ge3c1e5b5fb_0_123:notes">
            <a:extLst>
              <a:ext uri="{FF2B5EF4-FFF2-40B4-BE49-F238E27FC236}">
                <a16:creationId xmlns:a16="http://schemas.microsoft.com/office/drawing/2014/main" id="{D7408A9E-A7C8-5169-875A-C111ECC12A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950" name="Google Shape;950;ge3c1e5b5fb_0_123:notes">
            <a:extLst>
              <a:ext uri="{FF2B5EF4-FFF2-40B4-BE49-F238E27FC236}">
                <a16:creationId xmlns:a16="http://schemas.microsoft.com/office/drawing/2014/main" id="{E31EBE51-60AA-BA24-C91D-9A95151475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00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a:extLst>
            <a:ext uri="{FF2B5EF4-FFF2-40B4-BE49-F238E27FC236}">
              <a16:creationId xmlns:a16="http://schemas.microsoft.com/office/drawing/2014/main" id="{00507443-5209-1651-60A4-3834C2368997}"/>
            </a:ext>
          </a:extLst>
        </p:cNvPr>
        <p:cNvGrpSpPr/>
        <p:nvPr/>
      </p:nvGrpSpPr>
      <p:grpSpPr>
        <a:xfrm>
          <a:off x="0" y="0"/>
          <a:ext cx="0" cy="0"/>
          <a:chOff x="0" y="0"/>
          <a:chExt cx="0" cy="0"/>
        </a:xfrm>
      </p:grpSpPr>
      <p:sp>
        <p:nvSpPr>
          <p:cNvPr id="949" name="Google Shape;949;ge3c1e5b5fb_0_123:notes">
            <a:extLst>
              <a:ext uri="{FF2B5EF4-FFF2-40B4-BE49-F238E27FC236}">
                <a16:creationId xmlns:a16="http://schemas.microsoft.com/office/drawing/2014/main" id="{4680C11C-A509-73EE-35D8-33A9F4639D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950" name="Google Shape;950;ge3c1e5b5fb_0_123:notes">
            <a:extLst>
              <a:ext uri="{FF2B5EF4-FFF2-40B4-BE49-F238E27FC236}">
                <a16:creationId xmlns:a16="http://schemas.microsoft.com/office/drawing/2014/main" id="{2DA31699-A1D0-9C6B-AF57-CC45939E3D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99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e3c1e5b5f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766" name="Google Shape;766;ge3c1e5b5f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e3c1e5b5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ar-SA"/>
          </a:p>
        </p:txBody>
      </p:sp>
      <p:sp>
        <p:nvSpPr>
          <p:cNvPr id="673" name="Google Shape;673;ge3c1e5b5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67500" y="849175"/>
            <a:ext cx="5218500" cy="2580000"/>
          </a:xfrm>
          <a:prstGeom prst="rect">
            <a:avLst/>
          </a:prstGeom>
          <a:noFill/>
        </p:spPr>
        <p:txBody>
          <a:bodyPr spcFirstLastPara="1" wrap="square" lIns="91425" tIns="91425" rIns="91425" bIns="91425" anchor="ctr" anchorCtr="0">
            <a:noAutofit/>
          </a:bodyPr>
          <a:lstStyle>
            <a:lvl1pPr lvl="0">
              <a:spcBef>
                <a:spcPts val="0"/>
              </a:spcBef>
              <a:spcAft>
                <a:spcPts val="0"/>
              </a:spcAft>
              <a:buSzPts val="5200"/>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67500" y="3823950"/>
            <a:ext cx="4807200" cy="4095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825" y="262867"/>
            <a:ext cx="6301119" cy="382141"/>
            <a:chOff x="-233825" y="262867"/>
            <a:chExt cx="6301119" cy="382141"/>
          </a:xfrm>
        </p:grpSpPr>
        <p:cxnSp>
          <p:nvCxnSpPr>
            <p:cNvPr id="12" name="Google Shape;12;p2"/>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rot="2700771">
              <a:off x="5739001" y="321019"/>
              <a:ext cx="274531" cy="265837"/>
              <a:chOff x="6021400" y="1654100"/>
              <a:chExt cx="435350" cy="421375"/>
            </a:xfrm>
          </p:grpSpPr>
          <p:sp>
            <p:nvSpPr>
              <p:cNvPr id="14" name="Google Shape;14;p2"/>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17;p2"/>
          <p:cNvGrpSpPr/>
          <p:nvPr/>
        </p:nvGrpSpPr>
        <p:grpSpPr>
          <a:xfrm rot="-5400000" flipH="1">
            <a:off x="-3506483" y="2005869"/>
            <a:ext cx="7610763" cy="832396"/>
            <a:chOff x="-71925" y="-884100"/>
            <a:chExt cx="9144255" cy="1188797"/>
          </a:xfrm>
        </p:grpSpPr>
        <p:sp>
          <p:nvSpPr>
            <p:cNvPr id="18" name="Google Shape;18;p2"/>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66"/>
        <p:cNvGrpSpPr/>
        <p:nvPr/>
      </p:nvGrpSpPr>
      <p:grpSpPr>
        <a:xfrm>
          <a:off x="0" y="0"/>
          <a:ext cx="0" cy="0"/>
          <a:chOff x="0" y="0"/>
          <a:chExt cx="0" cy="0"/>
        </a:xfrm>
      </p:grpSpPr>
      <p:grpSp>
        <p:nvGrpSpPr>
          <p:cNvPr id="467" name="Google Shape;467;p29"/>
          <p:cNvGrpSpPr/>
          <p:nvPr/>
        </p:nvGrpSpPr>
        <p:grpSpPr>
          <a:xfrm>
            <a:off x="4137879" y="4390554"/>
            <a:ext cx="868242" cy="435892"/>
            <a:chOff x="4036209" y="4390554"/>
            <a:chExt cx="868242" cy="435892"/>
          </a:xfrm>
        </p:grpSpPr>
        <p:sp>
          <p:nvSpPr>
            <p:cNvPr id="468" name="Google Shape;468;p29"/>
            <p:cNvSpPr/>
            <p:nvPr/>
          </p:nvSpPr>
          <p:spPr>
            <a:xfrm>
              <a:off x="46489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434255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40362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29"/>
          <p:cNvGrpSpPr/>
          <p:nvPr/>
        </p:nvGrpSpPr>
        <p:grpSpPr>
          <a:xfrm>
            <a:off x="-3410922" y="4496667"/>
            <a:ext cx="6301119" cy="382141"/>
            <a:chOff x="-233825" y="262867"/>
            <a:chExt cx="6301119" cy="382141"/>
          </a:xfrm>
        </p:grpSpPr>
        <p:cxnSp>
          <p:nvCxnSpPr>
            <p:cNvPr id="472" name="Google Shape;472;p29"/>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73" name="Google Shape;473;p29"/>
            <p:cNvGrpSpPr/>
            <p:nvPr/>
          </p:nvGrpSpPr>
          <p:grpSpPr>
            <a:xfrm rot="2700771">
              <a:off x="5739001" y="321019"/>
              <a:ext cx="274531" cy="265837"/>
              <a:chOff x="6021400" y="1654100"/>
              <a:chExt cx="435350" cy="421375"/>
            </a:xfrm>
          </p:grpSpPr>
          <p:sp>
            <p:nvSpPr>
              <p:cNvPr id="474" name="Google Shape;474;p2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 name="Google Shape;477;p29"/>
          <p:cNvGrpSpPr/>
          <p:nvPr/>
        </p:nvGrpSpPr>
        <p:grpSpPr>
          <a:xfrm flipH="1">
            <a:off x="6253803" y="4496667"/>
            <a:ext cx="6301119" cy="382141"/>
            <a:chOff x="-233825" y="262867"/>
            <a:chExt cx="6301119" cy="382141"/>
          </a:xfrm>
        </p:grpSpPr>
        <p:cxnSp>
          <p:nvCxnSpPr>
            <p:cNvPr id="478" name="Google Shape;478;p29"/>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79" name="Google Shape;479;p29"/>
            <p:cNvGrpSpPr/>
            <p:nvPr/>
          </p:nvGrpSpPr>
          <p:grpSpPr>
            <a:xfrm rot="2700771">
              <a:off x="5739001" y="321019"/>
              <a:ext cx="274531" cy="265837"/>
              <a:chOff x="6021400" y="1654100"/>
              <a:chExt cx="435350" cy="421375"/>
            </a:xfrm>
          </p:grpSpPr>
          <p:sp>
            <p:nvSpPr>
              <p:cNvPr id="480" name="Google Shape;480;p2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4"/>
          <p:cNvSpPr txBox="1">
            <a:spLocks noGrp="1"/>
          </p:cNvSpPr>
          <p:nvPr>
            <p:ph type="body" idx="1"/>
          </p:nvPr>
        </p:nvSpPr>
        <p:spPr>
          <a:xfrm>
            <a:off x="720000" y="1000075"/>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sz="125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grpSp>
        <p:nvGrpSpPr>
          <p:cNvPr id="58" name="Google Shape;58;p4"/>
          <p:cNvGrpSpPr/>
          <p:nvPr/>
        </p:nvGrpSpPr>
        <p:grpSpPr>
          <a:xfrm>
            <a:off x="-233825" y="262867"/>
            <a:ext cx="6301119" cy="382141"/>
            <a:chOff x="-233825" y="262867"/>
            <a:chExt cx="6301119" cy="382141"/>
          </a:xfrm>
        </p:grpSpPr>
        <p:cxnSp>
          <p:nvCxnSpPr>
            <p:cNvPr id="59" name="Google Shape;59;p4"/>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60" name="Google Shape;60;p4"/>
            <p:cNvGrpSpPr/>
            <p:nvPr/>
          </p:nvGrpSpPr>
          <p:grpSpPr>
            <a:xfrm rot="2700771">
              <a:off x="5739001" y="321019"/>
              <a:ext cx="274531" cy="265837"/>
              <a:chOff x="6021400" y="1654100"/>
              <a:chExt cx="435350" cy="421375"/>
            </a:xfrm>
          </p:grpSpPr>
          <p:sp>
            <p:nvSpPr>
              <p:cNvPr id="61" name="Google Shape;61;p4"/>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4530000" y="804225"/>
            <a:ext cx="3852000" cy="71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7"/>
          <p:cNvSpPr txBox="1">
            <a:spLocks noGrp="1"/>
          </p:cNvSpPr>
          <p:nvPr>
            <p:ph type="body" idx="1"/>
          </p:nvPr>
        </p:nvSpPr>
        <p:spPr>
          <a:xfrm>
            <a:off x="5059800" y="1981200"/>
            <a:ext cx="3322200" cy="25878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0"/>
              </a:spcBef>
              <a:spcAft>
                <a:spcPts val="0"/>
              </a:spcAft>
              <a:buSzPts val="1400"/>
              <a:buChar char="●"/>
              <a:defRPr sz="18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97" name="Google Shape;97;p7"/>
          <p:cNvCxnSpPr/>
          <p:nvPr/>
        </p:nvCxnSpPr>
        <p:spPr>
          <a:xfrm>
            <a:off x="3148200" y="4686492"/>
            <a:ext cx="5995800" cy="0"/>
          </a:xfrm>
          <a:prstGeom prst="straightConnector1">
            <a:avLst/>
          </a:prstGeom>
          <a:noFill/>
          <a:ln w="9525" cap="flat" cmpd="sng">
            <a:solidFill>
              <a:schemeClr val="lt1"/>
            </a:solidFill>
            <a:prstDash val="solid"/>
            <a:round/>
            <a:headEnd type="none" w="med" len="med"/>
            <a:tailEnd type="none" w="med" len="med"/>
          </a:ln>
        </p:spPr>
      </p:cxnSp>
      <p:sp>
        <p:nvSpPr>
          <p:cNvPr id="98" name="Google Shape;98;p7"/>
          <p:cNvSpPr/>
          <p:nvPr/>
        </p:nvSpPr>
        <p:spPr>
          <a:xfrm>
            <a:off x="280638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250003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219368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2865839" y="262867"/>
            <a:ext cx="6278161" cy="382141"/>
            <a:chOff x="2865839" y="262867"/>
            <a:chExt cx="6278161" cy="382141"/>
          </a:xfrm>
        </p:grpSpPr>
        <p:cxnSp>
          <p:nvCxnSpPr>
            <p:cNvPr id="102" name="Google Shape;102;p7"/>
            <p:cNvCxnSpPr/>
            <p:nvPr/>
          </p:nvCxnSpPr>
          <p:spPr>
            <a:xfrm>
              <a:off x="3148200"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03" name="Google Shape;103;p7"/>
            <p:cNvGrpSpPr/>
            <p:nvPr/>
          </p:nvGrpSpPr>
          <p:grpSpPr>
            <a:xfrm rot="-2700771" flipH="1">
              <a:off x="2919601" y="321019"/>
              <a:ext cx="274531" cy="265837"/>
              <a:chOff x="6021400" y="1654100"/>
              <a:chExt cx="435350" cy="421375"/>
            </a:xfrm>
          </p:grpSpPr>
          <p:sp>
            <p:nvSpPr>
              <p:cNvPr id="104" name="Google Shape;104;p7"/>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1453950" y="16062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13"/>
          <p:cNvSpPr txBox="1">
            <a:spLocks noGrp="1"/>
          </p:cNvSpPr>
          <p:nvPr>
            <p:ph type="title" idx="2" hasCustomPrompt="1"/>
          </p:nvPr>
        </p:nvSpPr>
        <p:spPr>
          <a:xfrm>
            <a:off x="1984500" y="113595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subTitle" idx="1"/>
          </p:nvPr>
        </p:nvSpPr>
        <p:spPr>
          <a:xfrm>
            <a:off x="1453950" y="21632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3"/>
          <p:cNvSpPr txBox="1">
            <a:spLocks noGrp="1"/>
          </p:cNvSpPr>
          <p:nvPr>
            <p:ph type="title" idx="4"/>
          </p:nvPr>
        </p:nvSpPr>
        <p:spPr>
          <a:xfrm>
            <a:off x="5353650" y="16062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13"/>
          <p:cNvSpPr txBox="1">
            <a:spLocks noGrp="1"/>
          </p:cNvSpPr>
          <p:nvPr>
            <p:ph type="title" idx="5" hasCustomPrompt="1"/>
          </p:nvPr>
        </p:nvSpPr>
        <p:spPr>
          <a:xfrm>
            <a:off x="5884200" y="113595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subTitle" idx="6"/>
          </p:nvPr>
        </p:nvSpPr>
        <p:spPr>
          <a:xfrm>
            <a:off x="5353650" y="21632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3"/>
          <p:cNvSpPr txBox="1">
            <a:spLocks noGrp="1"/>
          </p:cNvSpPr>
          <p:nvPr>
            <p:ph type="title" idx="7"/>
          </p:nvPr>
        </p:nvSpPr>
        <p:spPr>
          <a:xfrm>
            <a:off x="1453950" y="33835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 name="Google Shape;192;p13"/>
          <p:cNvSpPr txBox="1">
            <a:spLocks noGrp="1"/>
          </p:cNvSpPr>
          <p:nvPr>
            <p:ph type="title" idx="8" hasCustomPrompt="1"/>
          </p:nvPr>
        </p:nvSpPr>
        <p:spPr>
          <a:xfrm>
            <a:off x="1984500" y="29132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subTitle" idx="9"/>
          </p:nvPr>
        </p:nvSpPr>
        <p:spPr>
          <a:xfrm>
            <a:off x="1453950" y="39405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3"/>
          <p:cNvSpPr txBox="1">
            <a:spLocks noGrp="1"/>
          </p:cNvSpPr>
          <p:nvPr>
            <p:ph type="title" idx="13"/>
          </p:nvPr>
        </p:nvSpPr>
        <p:spPr>
          <a:xfrm>
            <a:off x="5353650" y="33835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13"/>
          <p:cNvSpPr txBox="1">
            <a:spLocks noGrp="1"/>
          </p:cNvSpPr>
          <p:nvPr>
            <p:ph type="title" idx="14" hasCustomPrompt="1"/>
          </p:nvPr>
        </p:nvSpPr>
        <p:spPr>
          <a:xfrm>
            <a:off x="5884200" y="29132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3"/>
          <p:cNvSpPr txBox="1">
            <a:spLocks noGrp="1"/>
          </p:cNvSpPr>
          <p:nvPr>
            <p:ph type="subTitle" idx="15"/>
          </p:nvPr>
        </p:nvSpPr>
        <p:spPr>
          <a:xfrm>
            <a:off x="5353650" y="39405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97" name="Google Shape;197;p13"/>
          <p:cNvCxnSpPr>
            <a:stCxn id="198" idx="4"/>
          </p:cNvCxnSpPr>
          <p:nvPr/>
        </p:nvCxnSpPr>
        <p:spPr>
          <a:xfrm rot="5400000">
            <a:off x="-1318243" y="2652375"/>
            <a:ext cx="741900" cy="3327600"/>
          </a:xfrm>
          <a:prstGeom prst="bentConnector2">
            <a:avLst/>
          </a:prstGeom>
          <a:noFill/>
          <a:ln w="9525" cap="flat" cmpd="sng">
            <a:solidFill>
              <a:schemeClr val="dk2"/>
            </a:solidFill>
            <a:prstDash val="solid"/>
            <a:round/>
            <a:headEnd type="none" w="med" len="med"/>
            <a:tailEnd type="none" w="med" len="med"/>
          </a:ln>
        </p:spPr>
      </p:cxnSp>
      <p:grpSp>
        <p:nvGrpSpPr>
          <p:cNvPr id="199" name="Google Shape;199;p13"/>
          <p:cNvGrpSpPr/>
          <p:nvPr/>
        </p:nvGrpSpPr>
        <p:grpSpPr>
          <a:xfrm rot="2699229" flipH="1">
            <a:off x="577695" y="3688519"/>
            <a:ext cx="274531" cy="265837"/>
            <a:chOff x="6021400" y="1654100"/>
            <a:chExt cx="435350" cy="421375"/>
          </a:xfrm>
        </p:grpSpPr>
        <p:sp>
          <p:nvSpPr>
            <p:cNvPr id="200" name="Google Shape;200;p13"/>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3"/>
          <p:cNvSpPr/>
          <p:nvPr/>
        </p:nvSpPr>
        <p:spPr>
          <a:xfrm>
            <a:off x="668207" y="3857625"/>
            <a:ext cx="96600" cy="87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3"/>
          <p:cNvCxnSpPr>
            <a:stCxn id="204" idx="4"/>
          </p:cNvCxnSpPr>
          <p:nvPr/>
        </p:nvCxnSpPr>
        <p:spPr>
          <a:xfrm rot="-5400000" flipH="1">
            <a:off x="9694000" y="2652038"/>
            <a:ext cx="770100" cy="3300300"/>
          </a:xfrm>
          <a:prstGeom prst="bentConnector2">
            <a:avLst/>
          </a:prstGeom>
          <a:noFill/>
          <a:ln w="9525" cap="flat" cmpd="sng">
            <a:solidFill>
              <a:schemeClr val="dk2"/>
            </a:solidFill>
            <a:prstDash val="solid"/>
            <a:round/>
            <a:headEnd type="none" w="med" len="med"/>
            <a:tailEnd type="none" w="med" len="med"/>
          </a:ln>
        </p:spPr>
      </p:cxnSp>
      <p:grpSp>
        <p:nvGrpSpPr>
          <p:cNvPr id="205" name="Google Shape;205;p13"/>
          <p:cNvGrpSpPr/>
          <p:nvPr/>
        </p:nvGrpSpPr>
        <p:grpSpPr>
          <a:xfrm rot="-2699229">
            <a:off x="8292957" y="3659944"/>
            <a:ext cx="274531" cy="265837"/>
            <a:chOff x="6021400" y="1654100"/>
            <a:chExt cx="435350" cy="421375"/>
          </a:xfrm>
        </p:grpSpPr>
        <p:sp>
          <p:nvSpPr>
            <p:cNvPr id="206" name="Google Shape;206;p13"/>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3"/>
          <p:cNvGrpSpPr/>
          <p:nvPr/>
        </p:nvGrpSpPr>
        <p:grpSpPr>
          <a:xfrm>
            <a:off x="4137879" y="4390554"/>
            <a:ext cx="868242" cy="435892"/>
            <a:chOff x="4036209" y="4390554"/>
            <a:chExt cx="868242" cy="435892"/>
          </a:xfrm>
        </p:grpSpPr>
        <p:sp>
          <p:nvSpPr>
            <p:cNvPr id="210" name="Google Shape;210;p13"/>
            <p:cNvSpPr/>
            <p:nvPr/>
          </p:nvSpPr>
          <p:spPr>
            <a:xfrm>
              <a:off x="46489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434255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40362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3"/>
          <p:cNvSpPr/>
          <p:nvPr/>
        </p:nvSpPr>
        <p:spPr>
          <a:xfrm>
            <a:off x="8333200" y="3725738"/>
            <a:ext cx="191400" cy="19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33"/>
        <p:cNvGrpSpPr/>
        <p:nvPr/>
      </p:nvGrpSpPr>
      <p:grpSpPr>
        <a:xfrm>
          <a:off x="0" y="0"/>
          <a:ext cx="0" cy="0"/>
          <a:chOff x="0" y="0"/>
          <a:chExt cx="0" cy="0"/>
        </a:xfrm>
      </p:grpSpPr>
      <p:sp>
        <p:nvSpPr>
          <p:cNvPr id="234" name="Google Shape;234;p15"/>
          <p:cNvSpPr txBox="1">
            <a:spLocks noGrp="1"/>
          </p:cNvSpPr>
          <p:nvPr>
            <p:ph type="subTitle" idx="1"/>
          </p:nvPr>
        </p:nvSpPr>
        <p:spPr>
          <a:xfrm>
            <a:off x="720000" y="1785075"/>
            <a:ext cx="4507800" cy="26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35" name="Google Shape;235;p15"/>
          <p:cNvSpPr txBox="1">
            <a:spLocks noGrp="1"/>
          </p:cNvSpPr>
          <p:nvPr>
            <p:ph type="title"/>
          </p:nvPr>
        </p:nvSpPr>
        <p:spPr>
          <a:xfrm>
            <a:off x="720000" y="792350"/>
            <a:ext cx="4963200" cy="75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36" name="Google Shape;236;p15"/>
          <p:cNvGrpSpPr/>
          <p:nvPr/>
        </p:nvGrpSpPr>
        <p:grpSpPr>
          <a:xfrm>
            <a:off x="-233825" y="262867"/>
            <a:ext cx="6301119" cy="382141"/>
            <a:chOff x="-233825" y="262867"/>
            <a:chExt cx="6301119" cy="382141"/>
          </a:xfrm>
        </p:grpSpPr>
        <p:cxnSp>
          <p:nvCxnSpPr>
            <p:cNvPr id="237" name="Google Shape;237;p15"/>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238" name="Google Shape;238;p15"/>
            <p:cNvGrpSpPr/>
            <p:nvPr/>
          </p:nvGrpSpPr>
          <p:grpSpPr>
            <a:xfrm rot="2700771">
              <a:off x="5739001" y="321019"/>
              <a:ext cx="274531" cy="265837"/>
              <a:chOff x="6021400" y="1654100"/>
              <a:chExt cx="435350" cy="421375"/>
            </a:xfrm>
          </p:grpSpPr>
          <p:sp>
            <p:nvSpPr>
              <p:cNvPr id="239" name="Google Shape;239;p15"/>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42" name="Google Shape;242;p15"/>
          <p:cNvCxnSpPr/>
          <p:nvPr/>
        </p:nvCxnSpPr>
        <p:spPr>
          <a:xfrm>
            <a:off x="-233825" y="4686785"/>
            <a:ext cx="5995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56"/>
        <p:cNvGrpSpPr/>
        <p:nvPr/>
      </p:nvGrpSpPr>
      <p:grpSpPr>
        <a:xfrm>
          <a:off x="0" y="0"/>
          <a:ext cx="0" cy="0"/>
          <a:chOff x="0" y="0"/>
          <a:chExt cx="0" cy="0"/>
        </a:xfrm>
      </p:grpSpPr>
      <p:sp>
        <p:nvSpPr>
          <p:cNvPr id="257" name="Google Shape;257;p17"/>
          <p:cNvSpPr txBox="1">
            <a:spLocks noGrp="1"/>
          </p:cNvSpPr>
          <p:nvPr>
            <p:ph type="title"/>
          </p:nvPr>
        </p:nvSpPr>
        <p:spPr>
          <a:xfrm>
            <a:off x="720000" y="3109113"/>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17"/>
          <p:cNvSpPr txBox="1">
            <a:spLocks noGrp="1"/>
          </p:cNvSpPr>
          <p:nvPr>
            <p:ph type="subTitle" idx="1"/>
          </p:nvPr>
        </p:nvSpPr>
        <p:spPr>
          <a:xfrm>
            <a:off x="7200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17"/>
          <p:cNvSpPr txBox="1">
            <a:spLocks noGrp="1"/>
          </p:cNvSpPr>
          <p:nvPr>
            <p:ph type="title" idx="2"/>
          </p:nvPr>
        </p:nvSpPr>
        <p:spPr>
          <a:xfrm>
            <a:off x="3403800" y="3109113"/>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0" name="Google Shape;260;p17"/>
          <p:cNvSpPr txBox="1">
            <a:spLocks noGrp="1"/>
          </p:cNvSpPr>
          <p:nvPr>
            <p:ph type="subTitle" idx="3"/>
          </p:nvPr>
        </p:nvSpPr>
        <p:spPr>
          <a:xfrm>
            <a:off x="34038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17"/>
          <p:cNvSpPr txBox="1">
            <a:spLocks noGrp="1"/>
          </p:cNvSpPr>
          <p:nvPr>
            <p:ph type="title" idx="4"/>
          </p:nvPr>
        </p:nvSpPr>
        <p:spPr>
          <a:xfrm>
            <a:off x="6087600" y="3109113"/>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 name="Google Shape;262;p17"/>
          <p:cNvSpPr txBox="1">
            <a:spLocks noGrp="1"/>
          </p:cNvSpPr>
          <p:nvPr>
            <p:ph type="subTitle" idx="5"/>
          </p:nvPr>
        </p:nvSpPr>
        <p:spPr>
          <a:xfrm>
            <a:off x="60876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4" name="Google Shape;264;p17"/>
          <p:cNvGrpSpPr/>
          <p:nvPr/>
        </p:nvGrpSpPr>
        <p:grpSpPr>
          <a:xfrm rot="5400000">
            <a:off x="3599820" y="5142367"/>
            <a:ext cx="1944361" cy="382141"/>
            <a:chOff x="2865839" y="262867"/>
            <a:chExt cx="1944361" cy="382141"/>
          </a:xfrm>
        </p:grpSpPr>
        <p:cxnSp>
          <p:nvCxnSpPr>
            <p:cNvPr id="265" name="Google Shape;265;p17"/>
            <p:cNvCxnSpPr/>
            <p:nvPr/>
          </p:nvCxnSpPr>
          <p:spPr>
            <a:xfrm rot="10800000">
              <a:off x="3979200" y="-376600"/>
              <a:ext cx="0" cy="1662000"/>
            </a:xfrm>
            <a:prstGeom prst="straightConnector1">
              <a:avLst/>
            </a:prstGeom>
            <a:noFill/>
            <a:ln w="9525" cap="flat" cmpd="sng">
              <a:solidFill>
                <a:schemeClr val="lt1"/>
              </a:solidFill>
              <a:prstDash val="solid"/>
              <a:round/>
              <a:headEnd type="none" w="med" len="med"/>
              <a:tailEnd type="none" w="med" len="med"/>
            </a:ln>
          </p:spPr>
        </p:cxnSp>
        <p:grpSp>
          <p:nvGrpSpPr>
            <p:cNvPr id="266" name="Google Shape;266;p17"/>
            <p:cNvGrpSpPr/>
            <p:nvPr/>
          </p:nvGrpSpPr>
          <p:grpSpPr>
            <a:xfrm rot="-2700771" flipH="1">
              <a:off x="2919601" y="321019"/>
              <a:ext cx="274531" cy="265837"/>
              <a:chOff x="6021400" y="1654100"/>
              <a:chExt cx="435350" cy="421375"/>
            </a:xfrm>
          </p:grpSpPr>
          <p:sp>
            <p:nvSpPr>
              <p:cNvPr id="267" name="Google Shape;267;p17"/>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91"/>
        <p:cNvGrpSpPr/>
        <p:nvPr/>
      </p:nvGrpSpPr>
      <p:grpSpPr>
        <a:xfrm>
          <a:off x="0" y="0"/>
          <a:ext cx="0" cy="0"/>
          <a:chOff x="0" y="0"/>
          <a:chExt cx="0" cy="0"/>
        </a:xfrm>
      </p:grpSpPr>
      <p:sp>
        <p:nvSpPr>
          <p:cNvPr id="392" name="Google Shape;39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93" name="Google Shape;393;p23"/>
          <p:cNvCxnSpPr/>
          <p:nvPr/>
        </p:nvCxnSpPr>
        <p:spPr>
          <a:xfrm>
            <a:off x="-233825" y="4686785"/>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394" name="Google Shape;394;p23"/>
          <p:cNvGrpSpPr/>
          <p:nvPr/>
        </p:nvGrpSpPr>
        <p:grpSpPr>
          <a:xfrm>
            <a:off x="5888625" y="4390554"/>
            <a:ext cx="868242" cy="435892"/>
            <a:chOff x="5888625" y="4390554"/>
            <a:chExt cx="868242" cy="435892"/>
          </a:xfrm>
        </p:grpSpPr>
        <p:sp>
          <p:nvSpPr>
            <p:cNvPr id="395" name="Google Shape;395;p23"/>
            <p:cNvSpPr/>
            <p:nvPr/>
          </p:nvSpPr>
          <p:spPr>
            <a:xfrm>
              <a:off x="65013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619497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8886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3"/>
          <p:cNvGrpSpPr/>
          <p:nvPr/>
        </p:nvGrpSpPr>
        <p:grpSpPr>
          <a:xfrm>
            <a:off x="2865839" y="262867"/>
            <a:ext cx="6278161" cy="382141"/>
            <a:chOff x="2865839" y="262867"/>
            <a:chExt cx="6278161" cy="382141"/>
          </a:xfrm>
        </p:grpSpPr>
        <p:cxnSp>
          <p:nvCxnSpPr>
            <p:cNvPr id="399" name="Google Shape;399;p23"/>
            <p:cNvCxnSpPr/>
            <p:nvPr/>
          </p:nvCxnSpPr>
          <p:spPr>
            <a:xfrm>
              <a:off x="3148200"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00" name="Google Shape;400;p23"/>
            <p:cNvGrpSpPr/>
            <p:nvPr/>
          </p:nvGrpSpPr>
          <p:grpSpPr>
            <a:xfrm rot="-2700771" flipH="1">
              <a:off x="2919601" y="321019"/>
              <a:ext cx="274531" cy="265837"/>
              <a:chOff x="6021400" y="1654100"/>
              <a:chExt cx="435350" cy="421375"/>
            </a:xfrm>
          </p:grpSpPr>
          <p:sp>
            <p:nvSpPr>
              <p:cNvPr id="401" name="Google Shape;401;p23"/>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33"/>
        <p:cNvGrpSpPr/>
        <p:nvPr/>
      </p:nvGrpSpPr>
      <p:grpSpPr>
        <a:xfrm>
          <a:off x="0" y="0"/>
          <a:ext cx="0" cy="0"/>
          <a:chOff x="0" y="0"/>
          <a:chExt cx="0" cy="0"/>
        </a:xfrm>
      </p:grpSpPr>
      <p:sp>
        <p:nvSpPr>
          <p:cNvPr id="434" name="Google Shape;434;p27"/>
          <p:cNvSpPr txBox="1">
            <a:spLocks noGrp="1"/>
          </p:cNvSpPr>
          <p:nvPr>
            <p:ph type="ctrTitle"/>
          </p:nvPr>
        </p:nvSpPr>
        <p:spPr>
          <a:xfrm>
            <a:off x="2698500" y="669825"/>
            <a:ext cx="37470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5" name="Google Shape;435;p27"/>
          <p:cNvSpPr txBox="1">
            <a:spLocks noGrp="1"/>
          </p:cNvSpPr>
          <p:nvPr>
            <p:ph type="subTitle" idx="1"/>
          </p:nvPr>
        </p:nvSpPr>
        <p:spPr>
          <a:xfrm>
            <a:off x="2698488" y="2143525"/>
            <a:ext cx="3747000" cy="11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6" name="Google Shape;436;p27"/>
          <p:cNvSpPr txBox="1"/>
          <p:nvPr/>
        </p:nvSpPr>
        <p:spPr>
          <a:xfrm>
            <a:off x="2429988" y="3488500"/>
            <a:ext cx="4284000" cy="730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a:solidFill>
                  <a:schemeClr val="lt1"/>
                </a:solidFill>
                <a:latin typeface="Jura"/>
                <a:ea typeface="Jura"/>
                <a:cs typeface="Jura"/>
                <a:sym typeface="Jura"/>
              </a:rPr>
              <a:t>CREDITS: This presentation template was created by </a:t>
            </a:r>
            <a:r>
              <a:rPr lang="en" b="1">
                <a:solidFill>
                  <a:schemeClr val="lt1"/>
                </a:solidFill>
                <a:uFill>
                  <a:noFill/>
                </a:uFill>
                <a:latin typeface="Jura"/>
                <a:ea typeface="Jura"/>
                <a:cs typeface="Jura"/>
                <a:sym typeface="Jura"/>
                <a:hlinkClick r:id="rId2">
                  <a:extLst>
                    <a:ext uri="{A12FA001-AC4F-418D-AE19-62706E023703}">
                      <ahyp:hlinkClr xmlns:ahyp="http://schemas.microsoft.com/office/drawing/2018/hyperlinkcolor" val="tx"/>
                    </a:ext>
                  </a:extLst>
                </a:hlinkClick>
              </a:rPr>
              <a:t>Slidesgo</a:t>
            </a:r>
            <a:r>
              <a:rPr lang="en" b="1">
                <a:solidFill>
                  <a:schemeClr val="lt1"/>
                </a:solidFill>
                <a:latin typeface="Jura"/>
                <a:ea typeface="Jura"/>
                <a:cs typeface="Jura"/>
                <a:sym typeface="Jura"/>
              </a:rPr>
              <a:t>,</a:t>
            </a:r>
            <a:r>
              <a:rPr lang="en">
                <a:solidFill>
                  <a:schemeClr val="lt1"/>
                </a:solidFill>
                <a:latin typeface="Jura"/>
                <a:ea typeface="Jura"/>
                <a:cs typeface="Jura"/>
                <a:sym typeface="Jura"/>
              </a:rPr>
              <a:t> including icons by </a:t>
            </a:r>
            <a:r>
              <a:rPr lang="en" b="1">
                <a:solidFill>
                  <a:schemeClr val="lt1"/>
                </a:solidFill>
                <a:uFill>
                  <a:noFill/>
                </a:uFill>
                <a:latin typeface="Jura"/>
                <a:ea typeface="Jura"/>
                <a:cs typeface="Jura"/>
                <a:sym typeface="Jura"/>
                <a:hlinkClick r:id="rId3">
                  <a:extLst>
                    <a:ext uri="{A12FA001-AC4F-418D-AE19-62706E023703}">
                      <ahyp:hlinkClr xmlns:ahyp="http://schemas.microsoft.com/office/drawing/2018/hyperlinkcolor" val="tx"/>
                    </a:ext>
                  </a:extLst>
                </a:hlinkClick>
              </a:rPr>
              <a:t>Flaticon</a:t>
            </a:r>
            <a:r>
              <a:rPr lang="en">
                <a:solidFill>
                  <a:schemeClr val="lt1"/>
                </a:solidFill>
                <a:latin typeface="Jura"/>
                <a:ea typeface="Jura"/>
                <a:cs typeface="Jura"/>
                <a:sym typeface="Jura"/>
              </a:rPr>
              <a:t> and infographics &amp; images by </a:t>
            </a:r>
            <a:r>
              <a:rPr lang="en" b="1">
                <a:solidFill>
                  <a:schemeClr val="lt1"/>
                </a:solidFill>
                <a:uFill>
                  <a:noFill/>
                </a:uFill>
                <a:latin typeface="Jura"/>
                <a:ea typeface="Jura"/>
                <a:cs typeface="Jura"/>
                <a:sym typeface="Jura"/>
                <a:hlinkClick r:id="rId4">
                  <a:extLst>
                    <a:ext uri="{A12FA001-AC4F-418D-AE19-62706E023703}">
                      <ahyp:hlinkClr xmlns:ahyp="http://schemas.microsoft.com/office/drawing/2018/hyperlinkcolor" val="tx"/>
                    </a:ext>
                  </a:extLst>
                </a:hlinkClick>
              </a:rPr>
              <a:t>Freepik</a:t>
            </a:r>
            <a:endParaRPr b="1">
              <a:solidFill>
                <a:schemeClr val="lt1"/>
              </a:solidFill>
              <a:latin typeface="Jura"/>
              <a:ea typeface="Jura"/>
              <a:cs typeface="Jura"/>
              <a:sym typeface="Jura"/>
            </a:endParaRPr>
          </a:p>
        </p:txBody>
      </p:sp>
      <p:grpSp>
        <p:nvGrpSpPr>
          <p:cNvPr id="437" name="Google Shape;437;p27"/>
          <p:cNvGrpSpPr/>
          <p:nvPr/>
        </p:nvGrpSpPr>
        <p:grpSpPr>
          <a:xfrm rot="-5400000" flipH="1">
            <a:off x="-3617782" y="2005869"/>
            <a:ext cx="7610763" cy="832396"/>
            <a:chOff x="-71925" y="-884100"/>
            <a:chExt cx="9144255" cy="1188797"/>
          </a:xfrm>
        </p:grpSpPr>
        <p:sp>
          <p:nvSpPr>
            <p:cNvPr id="438" name="Google Shape;438;p27"/>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7"/>
          <p:cNvGrpSpPr/>
          <p:nvPr/>
        </p:nvGrpSpPr>
        <p:grpSpPr>
          <a:xfrm rot="5400000">
            <a:off x="5151018" y="2158269"/>
            <a:ext cx="7610763" cy="832396"/>
            <a:chOff x="-71925" y="-884100"/>
            <a:chExt cx="9144255" cy="1188797"/>
          </a:xfrm>
        </p:grpSpPr>
        <p:sp>
          <p:nvSpPr>
            <p:cNvPr id="452" name="Google Shape;452;p27"/>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Righteous"/>
              <a:buNone/>
              <a:defRPr sz="2800" b="1">
                <a:solidFill>
                  <a:schemeClr val="lt1"/>
                </a:solidFill>
                <a:latin typeface="Righteous"/>
                <a:ea typeface="Righteous"/>
                <a:cs typeface="Righteous"/>
                <a:sym typeface="Righteous"/>
              </a:defRPr>
            </a:lvl1pPr>
            <a:lvl2pPr lvl="1"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2pPr>
            <a:lvl3pPr lvl="2"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3pPr>
            <a:lvl4pPr lvl="3"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4pPr>
            <a:lvl5pPr lvl="4"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5pPr>
            <a:lvl6pPr lvl="5"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6pPr>
            <a:lvl7pPr lvl="6"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7pPr>
            <a:lvl8pPr lvl="7"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8pPr>
            <a:lvl9pPr lvl="8"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ura"/>
              <a:buChar char="●"/>
              <a:defRPr>
                <a:solidFill>
                  <a:schemeClr val="lt1"/>
                </a:solidFill>
                <a:latin typeface="Jura"/>
                <a:ea typeface="Jura"/>
                <a:cs typeface="Jura"/>
                <a:sym typeface="Jura"/>
              </a:defRPr>
            </a:lvl1pPr>
            <a:lvl2pPr marL="914400" lvl="1"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2pPr>
            <a:lvl3pPr marL="1371600" lvl="2"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3pPr>
            <a:lvl4pPr marL="1828800" lvl="3"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4pPr>
            <a:lvl5pPr marL="2286000" lvl="4"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5pPr>
            <a:lvl6pPr marL="2743200" lvl="5"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6pPr>
            <a:lvl7pPr marL="3200400" lvl="6"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7pPr>
            <a:lvl8pPr marL="3657600" lvl="7"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8pPr>
            <a:lvl9pPr marL="4114800" lvl="8" indent="-317500">
              <a:lnSpc>
                <a:spcPct val="115000"/>
              </a:lnSpc>
              <a:spcBef>
                <a:spcPts val="1600"/>
              </a:spcBef>
              <a:spcAft>
                <a:spcPts val="1600"/>
              </a:spcAft>
              <a:buClr>
                <a:schemeClr val="lt1"/>
              </a:buClr>
              <a:buSzPts val="1400"/>
              <a:buFont typeface="Jura"/>
              <a:buChar char="■"/>
              <a:defRPr>
                <a:solidFill>
                  <a:schemeClr val="lt1"/>
                </a:solidFill>
                <a:latin typeface="Jura"/>
                <a:ea typeface="Jura"/>
                <a:cs typeface="Jura"/>
                <a:sym typeface="Ju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1" r:id="rId6"/>
    <p:sldLayoutId id="2147483663" r:id="rId7"/>
    <p:sldLayoutId id="2147483669" r:id="rId8"/>
    <p:sldLayoutId id="2147483673"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2"/>
          <p:cNvSpPr/>
          <p:nvPr/>
        </p:nvSpPr>
        <p:spPr>
          <a:xfrm>
            <a:off x="6563550" y="454400"/>
            <a:ext cx="1763700" cy="1909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6563600" y="2363825"/>
            <a:ext cx="1763700" cy="1909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txBox="1">
            <a:spLocks noGrp="1"/>
          </p:cNvSpPr>
          <p:nvPr>
            <p:ph type="subTitle" idx="1"/>
          </p:nvPr>
        </p:nvSpPr>
        <p:spPr>
          <a:xfrm>
            <a:off x="867500" y="3193152"/>
            <a:ext cx="4807200" cy="409500"/>
          </a:xfrm>
          <a:prstGeom prst="rect">
            <a:avLst/>
          </a:prstGeom>
        </p:spPr>
        <p:txBody>
          <a:bodyPr spcFirstLastPara="1" wrap="square" lIns="91425" tIns="91425" rIns="91425" bIns="91425" anchor="ctr" anchorCtr="0">
            <a:noAutofit/>
          </a:bodyPr>
          <a:lstStyle/>
          <a:p>
            <a:pPr marL="0" lvl="0" indent="0" algn="ctr"/>
            <a:r>
              <a:rPr lang="en-US" sz="1600" dirty="0"/>
              <a:t>Under the supervision of :</a:t>
            </a:r>
          </a:p>
          <a:p>
            <a:pPr marL="0" lvl="0" indent="0" algn="ctr"/>
            <a:r>
              <a:rPr lang="en-US" sz="1600" dirty="0"/>
              <a:t>Dr. Hisham Al-Harbi</a:t>
            </a:r>
            <a:endParaRPr sz="1600" dirty="0"/>
          </a:p>
        </p:txBody>
      </p:sp>
      <p:sp>
        <p:nvSpPr>
          <p:cNvPr id="533" name="Google Shape;533;p32"/>
          <p:cNvSpPr/>
          <p:nvPr/>
        </p:nvSpPr>
        <p:spPr>
          <a:xfrm>
            <a:off x="7251312" y="874802"/>
            <a:ext cx="626412" cy="1068394"/>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txBox="1">
            <a:spLocks noGrp="1"/>
          </p:cNvSpPr>
          <p:nvPr>
            <p:ph type="ctrTitle"/>
          </p:nvPr>
        </p:nvSpPr>
        <p:spPr>
          <a:xfrm>
            <a:off x="867500" y="849175"/>
            <a:ext cx="5218500" cy="2580000"/>
          </a:xfrm>
          <a:prstGeom prst="rect">
            <a:avLst/>
          </a:prstGeom>
        </p:spPr>
        <p:txBody>
          <a:bodyPr spcFirstLastPara="1" wrap="square" lIns="91425" tIns="91425" rIns="91425" bIns="91425" anchor="ctr" anchorCtr="0">
            <a:noAutofit/>
          </a:bodyPr>
          <a:lstStyle/>
          <a:p>
            <a:pPr lvl="0"/>
            <a:r>
              <a:rPr lang="en-US" dirty="0">
                <a:solidFill>
                  <a:schemeClr val="accent1"/>
                </a:solidFill>
              </a:rPr>
              <a:t>Ferranti Effect</a:t>
            </a:r>
            <a:endParaRPr dirty="0">
              <a:solidFill>
                <a:schemeClr val="lt1"/>
              </a:solidFill>
            </a:endParaRPr>
          </a:p>
        </p:txBody>
      </p:sp>
      <p:grpSp>
        <p:nvGrpSpPr>
          <p:cNvPr id="535" name="Google Shape;535;p32"/>
          <p:cNvGrpSpPr/>
          <p:nvPr/>
        </p:nvGrpSpPr>
        <p:grpSpPr>
          <a:xfrm>
            <a:off x="4748707" y="2755189"/>
            <a:ext cx="674028" cy="673984"/>
            <a:chOff x="4748707" y="2755189"/>
            <a:chExt cx="674028" cy="673984"/>
          </a:xfrm>
        </p:grpSpPr>
        <p:sp>
          <p:nvSpPr>
            <p:cNvPr id="536" name="Google Shape;536;p32"/>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rot="-2699781" flipH="1">
              <a:off x="4843559" y="2857748"/>
              <a:ext cx="484323" cy="468865"/>
              <a:chOff x="6021400" y="1654100"/>
              <a:chExt cx="435350" cy="421375"/>
            </a:xfrm>
          </p:grpSpPr>
          <p:sp>
            <p:nvSpPr>
              <p:cNvPr id="538" name="Google Shape;538;p32"/>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1" name="Google Shape;541;p32"/>
          <p:cNvCxnSpPr>
            <a:stCxn id="536" idx="6"/>
            <a:endCxn id="492" idx="2"/>
          </p:cNvCxnSpPr>
          <p:nvPr/>
        </p:nvCxnSpPr>
        <p:spPr>
          <a:xfrm>
            <a:off x="5290463" y="3092188"/>
            <a:ext cx="2154900" cy="1180800"/>
          </a:xfrm>
          <a:prstGeom prst="bentConnector4">
            <a:avLst>
              <a:gd name="adj1" fmla="val 29541"/>
              <a:gd name="adj2" fmla="val 135037"/>
            </a:avLst>
          </a:prstGeom>
          <a:noFill/>
          <a:ln w="9525" cap="flat" cmpd="sng">
            <a:solidFill>
              <a:schemeClr val="dk2"/>
            </a:solidFill>
            <a:prstDash val="solid"/>
            <a:round/>
            <a:headEnd type="none" w="med" len="med"/>
            <a:tailEnd type="none" w="med" len="med"/>
          </a:ln>
        </p:spPr>
      </p:cxnSp>
      <p:sp>
        <p:nvSpPr>
          <p:cNvPr id="542" name="Google Shape;542;p32"/>
          <p:cNvSpPr/>
          <p:nvPr/>
        </p:nvSpPr>
        <p:spPr>
          <a:xfrm>
            <a:off x="7699422" y="15073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6935947" y="15073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ue and green tower with a lightning bolt&#10;&#10;AI-generated content may be incorrect.">
            <a:extLst>
              <a:ext uri="{FF2B5EF4-FFF2-40B4-BE49-F238E27FC236}">
                <a16:creationId xmlns:a16="http://schemas.microsoft.com/office/drawing/2014/main" id="{1B6D6422-F963-68CA-09D1-1BC92F85A6D0}"/>
              </a:ext>
            </a:extLst>
          </p:cNvPr>
          <p:cNvPicPr>
            <a:picLocks noChangeAspect="1"/>
          </p:cNvPicPr>
          <p:nvPr/>
        </p:nvPicPr>
        <p:blipFill>
          <a:blip r:embed="rId3"/>
          <a:stretch>
            <a:fillRect/>
          </a:stretch>
        </p:blipFill>
        <p:spPr>
          <a:xfrm>
            <a:off x="6850780" y="2402461"/>
            <a:ext cx="1189165" cy="1783748"/>
          </a:xfrm>
          <a:prstGeom prst="rect">
            <a:avLst/>
          </a:prstGeom>
        </p:spPr>
      </p:pic>
      <p:sp>
        <p:nvSpPr>
          <p:cNvPr id="6" name="Google Shape;493;p32">
            <a:extLst>
              <a:ext uri="{FF2B5EF4-FFF2-40B4-BE49-F238E27FC236}">
                <a16:creationId xmlns:a16="http://schemas.microsoft.com/office/drawing/2014/main" id="{B9B490B8-4BAB-88F6-BAF5-0DBA44AAF8CD}"/>
              </a:ext>
            </a:extLst>
          </p:cNvPr>
          <p:cNvSpPr txBox="1">
            <a:spLocks/>
          </p:cNvSpPr>
          <p:nvPr/>
        </p:nvSpPr>
        <p:spPr>
          <a:xfrm>
            <a:off x="874463" y="4198656"/>
            <a:ext cx="48072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Jura"/>
              <a:buNone/>
              <a:defRPr sz="1800" b="0" i="0" u="none" strike="noStrike" cap="none">
                <a:solidFill>
                  <a:schemeClr val="lt1"/>
                </a:solidFill>
                <a:latin typeface="Jura"/>
                <a:ea typeface="Jura"/>
                <a:cs typeface="Jura"/>
                <a:sym typeface="Jura"/>
              </a:defRPr>
            </a:lvl1pPr>
            <a:lvl2pPr marL="914400" marR="0" lvl="1"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2pPr>
            <a:lvl3pPr marL="1371600" marR="0" lvl="2"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3pPr>
            <a:lvl4pPr marL="1828800" marR="0" lvl="3"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4pPr>
            <a:lvl5pPr marL="2286000" marR="0" lvl="4"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5pPr>
            <a:lvl6pPr marL="2743200" marR="0" lvl="5"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6pPr>
            <a:lvl7pPr marL="3200400" marR="0" lvl="6"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7pPr>
            <a:lvl8pPr marL="3657600" marR="0" lvl="7"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8pPr>
            <a:lvl9pPr marL="4114800" marR="0" lvl="8"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9pPr>
          </a:lstStyle>
          <a:p>
            <a:pPr marL="0" indent="0"/>
            <a:r>
              <a:rPr lang="en-US" sz="1600" dirty="0"/>
              <a:t>Turki Al-</a:t>
            </a:r>
            <a:r>
              <a:rPr lang="en-US" sz="1600" dirty="0" err="1"/>
              <a:t>Thobaiti</a:t>
            </a:r>
            <a:r>
              <a:rPr lang="en-US" sz="1600" dirty="0"/>
              <a:t>        44400944</a:t>
            </a:r>
          </a:p>
          <a:p>
            <a:pPr marL="0" indent="0"/>
            <a:r>
              <a:rPr lang="en-US" sz="1600" dirty="0"/>
              <a:t>Omar Al-Ghamdi        44206994</a:t>
            </a:r>
            <a:endParaRPr lang="ar-SA" sz="1600" dirty="0"/>
          </a:p>
          <a:p>
            <a:pPr marL="0" indent="0"/>
            <a:r>
              <a:rPr lang="en-US" sz="1600" dirty="0"/>
              <a:t>Turki Al-Zahrani         44451275</a:t>
            </a:r>
            <a:endParaRPr lang="ar-SA" sz="1600" dirty="0"/>
          </a:p>
          <a:p>
            <a:pPr marL="0" indent="0"/>
            <a:r>
              <a:rPr lang="en-US" sz="1600" dirty="0"/>
              <a:t>Hashim Al-</a:t>
            </a:r>
            <a:r>
              <a:rPr lang="en-US" sz="1600" dirty="0" err="1"/>
              <a:t>Thumail</a:t>
            </a:r>
            <a:r>
              <a:rPr lang="en-US" sz="1600" dirty="0"/>
              <a:t>   44452465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a:extLst>
            <a:ext uri="{FF2B5EF4-FFF2-40B4-BE49-F238E27FC236}">
              <a16:creationId xmlns:a16="http://schemas.microsoft.com/office/drawing/2014/main" id="{1AEF53DC-007F-D301-61EF-73F081DD869B}"/>
            </a:ext>
          </a:extLst>
        </p:cNvPr>
        <p:cNvGrpSpPr/>
        <p:nvPr/>
      </p:nvGrpSpPr>
      <p:grpSpPr>
        <a:xfrm>
          <a:off x="0" y="0"/>
          <a:ext cx="0" cy="0"/>
          <a:chOff x="0" y="0"/>
          <a:chExt cx="0" cy="0"/>
        </a:xfrm>
      </p:grpSpPr>
      <p:sp>
        <p:nvSpPr>
          <p:cNvPr id="690" name="Google Shape;690;p41">
            <a:extLst>
              <a:ext uri="{FF2B5EF4-FFF2-40B4-BE49-F238E27FC236}">
                <a16:creationId xmlns:a16="http://schemas.microsoft.com/office/drawing/2014/main" id="{1ACCB140-B089-CB86-B767-AB6EB33FBD1E}"/>
              </a:ext>
            </a:extLst>
          </p:cNvPr>
          <p:cNvSpPr txBox="1">
            <a:spLocks noGrp="1"/>
          </p:cNvSpPr>
          <p:nvPr>
            <p:ph type="title"/>
          </p:nvPr>
        </p:nvSpPr>
        <p:spPr>
          <a:xfrm>
            <a:off x="-133440" y="879300"/>
            <a:ext cx="3852000" cy="710400"/>
          </a:xfrm>
          <a:prstGeom prst="rect">
            <a:avLst/>
          </a:prstGeom>
        </p:spPr>
        <p:txBody>
          <a:bodyPr spcFirstLastPara="1" wrap="square" lIns="91425" tIns="91425" rIns="91425" bIns="91425" anchor="ctr" anchorCtr="0">
            <a:noAutofit/>
          </a:bodyPr>
          <a:lstStyle/>
          <a:p>
            <a:pPr lvl="0"/>
            <a:r>
              <a:rPr lang="en-US" dirty="0"/>
              <a:t>conclusion</a:t>
            </a:r>
            <a:endParaRPr dirty="0"/>
          </a:p>
        </p:txBody>
      </p:sp>
      <p:sp>
        <p:nvSpPr>
          <p:cNvPr id="3" name="Text Placeholder 2">
            <a:extLst>
              <a:ext uri="{FF2B5EF4-FFF2-40B4-BE49-F238E27FC236}">
                <a16:creationId xmlns:a16="http://schemas.microsoft.com/office/drawing/2014/main" id="{E68FE698-B967-E6BD-4471-8BCBFCD86BC0}"/>
              </a:ext>
            </a:extLst>
          </p:cNvPr>
          <p:cNvSpPr>
            <a:spLocks noGrp="1"/>
          </p:cNvSpPr>
          <p:nvPr>
            <p:ph type="body" idx="1"/>
          </p:nvPr>
        </p:nvSpPr>
        <p:spPr>
          <a:xfrm>
            <a:off x="1524000" y="1676400"/>
            <a:ext cx="6096000" cy="2587800"/>
          </a:xfrm>
        </p:spPr>
        <p:txBody>
          <a:bodyPr/>
          <a:lstStyle/>
          <a:p>
            <a:pPr marL="139700" indent="0" algn="just">
              <a:buNone/>
            </a:pPr>
            <a:r>
              <a:rPr lang="en-US" dirty="0"/>
              <a:t>Through experimentation, we learned to understand the Ferranti effect and how it impacts electrical systems. We applied the experiment realistically in a MATLAB simulator. We learned how increasing the load reduces the resulting effect and discovered practical solutions used in electrical systems.</a:t>
            </a:r>
            <a:endParaRPr lang="ar-SA" dirty="0"/>
          </a:p>
        </p:txBody>
      </p:sp>
    </p:spTree>
    <p:extLst>
      <p:ext uri="{BB962C8B-B14F-4D97-AF65-F5344CB8AC3E}">
        <p14:creationId xmlns:p14="http://schemas.microsoft.com/office/powerpoint/2010/main" val="3656184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61"/>
          <p:cNvSpPr/>
          <p:nvPr/>
        </p:nvSpPr>
        <p:spPr>
          <a:xfrm>
            <a:off x="6819524" y="1617150"/>
            <a:ext cx="1763700" cy="1909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1"/>
          <p:cNvSpPr txBox="1">
            <a:spLocks noGrp="1"/>
          </p:cNvSpPr>
          <p:nvPr>
            <p:ph type="ctrTitle"/>
          </p:nvPr>
        </p:nvSpPr>
        <p:spPr>
          <a:xfrm>
            <a:off x="2698502" y="1301700"/>
            <a:ext cx="37470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920" name="Google Shape;1920;p61"/>
          <p:cNvSpPr/>
          <p:nvPr/>
        </p:nvSpPr>
        <p:spPr>
          <a:xfrm>
            <a:off x="7507285" y="2037552"/>
            <a:ext cx="626412" cy="1068394"/>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1" name="Google Shape;1921;p61"/>
          <p:cNvGrpSpPr/>
          <p:nvPr/>
        </p:nvGrpSpPr>
        <p:grpSpPr>
          <a:xfrm flipH="1">
            <a:off x="1114612" y="4162664"/>
            <a:ext cx="674028" cy="673984"/>
            <a:chOff x="4748707" y="2755189"/>
            <a:chExt cx="674028" cy="673984"/>
          </a:xfrm>
        </p:grpSpPr>
        <p:sp>
          <p:nvSpPr>
            <p:cNvPr id="1922" name="Google Shape;1922;p61"/>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61"/>
            <p:cNvGrpSpPr/>
            <p:nvPr/>
          </p:nvGrpSpPr>
          <p:grpSpPr>
            <a:xfrm rot="-2699781" flipH="1">
              <a:off x="4843559" y="2857748"/>
              <a:ext cx="484323" cy="468865"/>
              <a:chOff x="6021400" y="1654100"/>
              <a:chExt cx="435350" cy="421375"/>
            </a:xfrm>
          </p:grpSpPr>
          <p:sp>
            <p:nvSpPr>
              <p:cNvPr id="1924" name="Google Shape;1924;p61"/>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1"/>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1"/>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27" name="Google Shape;1927;p61"/>
          <p:cNvCxnSpPr>
            <a:cxnSpLocks/>
            <a:stCxn id="1922" idx="6"/>
          </p:cNvCxnSpPr>
          <p:nvPr/>
        </p:nvCxnSpPr>
        <p:spPr>
          <a:xfrm rot="10800000" flipH="1">
            <a:off x="1246884" y="3526463"/>
            <a:ext cx="204600" cy="973200"/>
          </a:xfrm>
          <a:prstGeom prst="bentConnector4">
            <a:avLst>
              <a:gd name="adj1" fmla="val -335341"/>
              <a:gd name="adj2" fmla="val 60525"/>
            </a:avLst>
          </a:prstGeom>
          <a:noFill/>
          <a:ln w="9525" cap="flat" cmpd="sng">
            <a:solidFill>
              <a:schemeClr val="dk2"/>
            </a:solidFill>
            <a:prstDash val="solid"/>
            <a:round/>
            <a:headEnd type="none" w="med" len="med"/>
            <a:tailEnd type="none" w="med" len="med"/>
          </a:ln>
        </p:spPr>
      </p:cxnSp>
      <p:sp>
        <p:nvSpPr>
          <p:cNvPr id="1928" name="Google Shape;1928;p61"/>
          <p:cNvSpPr/>
          <p:nvPr/>
        </p:nvSpPr>
        <p:spPr>
          <a:xfrm>
            <a:off x="7955395" y="26700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1"/>
          <p:cNvSpPr/>
          <p:nvPr/>
        </p:nvSpPr>
        <p:spPr>
          <a:xfrm>
            <a:off x="7187418" y="26700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61"/>
          <p:cNvGrpSpPr/>
          <p:nvPr/>
        </p:nvGrpSpPr>
        <p:grpSpPr>
          <a:xfrm rot="10800000" flipH="1">
            <a:off x="7447462" y="4162664"/>
            <a:ext cx="674028" cy="673984"/>
            <a:chOff x="4748707" y="2755189"/>
            <a:chExt cx="674028" cy="673984"/>
          </a:xfrm>
        </p:grpSpPr>
        <p:sp>
          <p:nvSpPr>
            <p:cNvPr id="1931" name="Google Shape;1931;p61"/>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61"/>
            <p:cNvGrpSpPr/>
            <p:nvPr/>
          </p:nvGrpSpPr>
          <p:grpSpPr>
            <a:xfrm rot="-2699781" flipH="1">
              <a:off x="4843559" y="2857748"/>
              <a:ext cx="484323" cy="468865"/>
              <a:chOff x="6021400" y="1654100"/>
              <a:chExt cx="435350" cy="421375"/>
            </a:xfrm>
          </p:grpSpPr>
          <p:sp>
            <p:nvSpPr>
              <p:cNvPr id="1933" name="Google Shape;1933;p61"/>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1"/>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1"/>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36" name="Google Shape;1936;p61"/>
          <p:cNvCxnSpPr>
            <a:stCxn id="1931" idx="6"/>
            <a:endCxn id="1862" idx="2"/>
          </p:cNvCxnSpPr>
          <p:nvPr/>
        </p:nvCxnSpPr>
        <p:spPr>
          <a:xfrm rot="10800000">
            <a:off x="7701517" y="3526449"/>
            <a:ext cx="287700" cy="973200"/>
          </a:xfrm>
          <a:prstGeom prst="bentConnector4">
            <a:avLst>
              <a:gd name="adj1" fmla="val -206173"/>
              <a:gd name="adj2" fmla="val 60525"/>
            </a:avLst>
          </a:prstGeom>
          <a:noFill/>
          <a:ln w="9525" cap="flat" cmpd="sng">
            <a:solidFill>
              <a:schemeClr val="dk2"/>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B9AACC76-8242-BE53-9EA3-759BA7CD5489}"/>
              </a:ext>
            </a:extLst>
          </p:cNvPr>
          <p:cNvSpPr/>
          <p:nvPr/>
        </p:nvSpPr>
        <p:spPr>
          <a:xfrm>
            <a:off x="2455279" y="3238500"/>
            <a:ext cx="4231981" cy="1061807"/>
          </a:xfrm>
          <a:prstGeom prst="roundRect">
            <a:avLst/>
          </a:prstGeom>
          <a:solidFill>
            <a:srgbClr val="191919"/>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 name="Picture 4" descr="A building with power lines&#10;&#10;AI-generated content may be incorrect.">
            <a:extLst>
              <a:ext uri="{FF2B5EF4-FFF2-40B4-BE49-F238E27FC236}">
                <a16:creationId xmlns:a16="http://schemas.microsoft.com/office/drawing/2014/main" id="{D5E1C616-44DE-4FCC-48BC-9B4E48293999}"/>
              </a:ext>
            </a:extLst>
          </p:cNvPr>
          <p:cNvPicPr>
            <a:picLocks noChangeAspect="1"/>
          </p:cNvPicPr>
          <p:nvPr/>
        </p:nvPicPr>
        <p:blipFill>
          <a:blip r:embed="rId3"/>
          <a:stretch>
            <a:fillRect/>
          </a:stretch>
        </p:blipFill>
        <p:spPr>
          <a:xfrm>
            <a:off x="447084" y="1901478"/>
            <a:ext cx="2077579" cy="1298479"/>
          </a:xfrm>
          <a:prstGeom prst="rect">
            <a:avLst/>
          </a:prstGeom>
        </p:spPr>
      </p:pic>
      <p:sp>
        <p:nvSpPr>
          <p:cNvPr id="6" name="Rectangle 5">
            <a:extLst>
              <a:ext uri="{FF2B5EF4-FFF2-40B4-BE49-F238E27FC236}">
                <a16:creationId xmlns:a16="http://schemas.microsoft.com/office/drawing/2014/main" id="{15356714-0ED8-C252-ED5B-4DD60991BACE}"/>
              </a:ext>
            </a:extLst>
          </p:cNvPr>
          <p:cNvSpPr/>
          <p:nvPr/>
        </p:nvSpPr>
        <p:spPr>
          <a:xfrm>
            <a:off x="328143" y="1774438"/>
            <a:ext cx="2370357" cy="174848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Google Shape;689;p41">
            <a:extLst>
              <a:ext uri="{FF2B5EF4-FFF2-40B4-BE49-F238E27FC236}">
                <a16:creationId xmlns:a16="http://schemas.microsoft.com/office/drawing/2014/main" id="{357C3F8C-5346-B949-AE57-5574ED465EE4}"/>
              </a:ext>
            </a:extLst>
          </p:cNvPr>
          <p:cNvSpPr txBox="1">
            <a:spLocks/>
          </p:cNvSpPr>
          <p:nvPr/>
        </p:nvSpPr>
        <p:spPr>
          <a:xfrm>
            <a:off x="3630199" y="2513327"/>
            <a:ext cx="1882140" cy="5029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Jura"/>
              <a:buNone/>
              <a:defRPr sz="1800" b="0" i="0" u="none" strike="noStrike" cap="none">
                <a:solidFill>
                  <a:schemeClr val="lt1"/>
                </a:solidFill>
                <a:latin typeface="Jura"/>
                <a:ea typeface="Jura"/>
                <a:cs typeface="Jura"/>
                <a:sym typeface="Jura"/>
              </a:defRPr>
            </a:lvl1pPr>
            <a:lvl2pPr marL="914400" marR="0" lvl="1"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2pPr>
            <a:lvl3pPr marL="1371600" marR="0" lvl="2"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3pPr>
            <a:lvl4pPr marL="1828800" marR="0" lvl="3"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4pPr>
            <a:lvl5pPr marL="2286000" marR="0" lvl="4"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5pPr>
            <a:lvl6pPr marL="2743200" marR="0" lvl="5"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6pPr>
            <a:lvl7pPr marL="3200400" marR="0" lvl="6"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7pPr>
            <a:lvl8pPr marL="3657600" marR="0" lvl="7"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8pPr>
            <a:lvl9pPr marL="4114800" marR="0" lvl="8" indent="-317500" algn="ctr" rtl="0">
              <a:lnSpc>
                <a:spcPct val="100000"/>
              </a:lnSpc>
              <a:spcBef>
                <a:spcPts val="0"/>
              </a:spcBef>
              <a:spcAft>
                <a:spcPts val="0"/>
              </a:spcAft>
              <a:buClr>
                <a:schemeClr val="lt1"/>
              </a:buClr>
              <a:buSzPts val="1800"/>
              <a:buFont typeface="Jura"/>
              <a:buNone/>
              <a:defRPr sz="1800" b="0" i="0" u="none" strike="noStrike" cap="none">
                <a:solidFill>
                  <a:schemeClr val="lt1"/>
                </a:solidFill>
                <a:latin typeface="Jura"/>
                <a:ea typeface="Jura"/>
                <a:cs typeface="Jura"/>
                <a:sym typeface="Jura"/>
              </a:defRPr>
            </a:lvl9pPr>
          </a:lstStyle>
          <a:p>
            <a:pPr marL="0" indent="0" algn="r">
              <a:buClr>
                <a:schemeClr val="hlink"/>
              </a:buClr>
              <a:buSzPts val="1100"/>
              <a:buFont typeface="Arial"/>
              <a:buNone/>
            </a:pPr>
            <a:r>
              <a:rPr lang="en-US"/>
              <a:t>Any quotations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dirty="0"/>
              <a:t>What Is </a:t>
            </a:r>
            <a:r>
              <a:rPr lang="en-US" dirty="0">
                <a:solidFill>
                  <a:schemeClr val="accent1"/>
                </a:solidFill>
              </a:rPr>
              <a:t>Ferranti Effect</a:t>
            </a:r>
            <a:endParaRPr dirty="0">
              <a:solidFill>
                <a:schemeClr val="accent1"/>
              </a:solidFill>
            </a:endParaRPr>
          </a:p>
        </p:txBody>
      </p:sp>
      <p:sp>
        <p:nvSpPr>
          <p:cNvPr id="549" name="Google Shape;549;p33"/>
          <p:cNvSpPr txBox="1">
            <a:spLocks noGrp="1"/>
          </p:cNvSpPr>
          <p:nvPr>
            <p:ph type="body" idx="1"/>
          </p:nvPr>
        </p:nvSpPr>
        <p:spPr>
          <a:xfrm>
            <a:off x="720000" y="1000075"/>
            <a:ext cx="7704000" cy="1571675"/>
          </a:xfrm>
          <a:prstGeom prst="rect">
            <a:avLst/>
          </a:prstGeom>
        </p:spPr>
        <p:txBody>
          <a:bodyPr spcFirstLastPara="1" wrap="square" lIns="91425" tIns="91425" rIns="91425" bIns="91425" anchor="ctr" anchorCtr="0">
            <a:noAutofit/>
          </a:bodyPr>
          <a:lstStyle/>
          <a:p>
            <a:pPr marL="914400" indent="-320675" algn="just">
              <a:buSzPts val="1450"/>
              <a:buFont typeface="Jura"/>
              <a:buChar char="⌁"/>
            </a:pPr>
            <a:r>
              <a:rPr lang="en-US" dirty="0"/>
              <a:t>The </a:t>
            </a:r>
            <a:r>
              <a:rPr lang="en-US" b="1" dirty="0">
                <a:solidFill>
                  <a:schemeClr val="accent1"/>
                </a:solidFill>
              </a:rPr>
              <a:t>Ferranti Effect</a:t>
            </a:r>
            <a:r>
              <a:rPr lang="en-US" b="1" dirty="0"/>
              <a:t> </a:t>
            </a:r>
            <a:r>
              <a:rPr lang="en-US" dirty="0"/>
              <a:t>is a phenomenon that occurs in long high-voltage transmission lines, where the receiving-end voltage becomes higher than the sending-end voltage. This </a:t>
            </a:r>
            <a:r>
              <a:rPr lang="en-US" dirty="0">
                <a:solidFill>
                  <a:srgbClr val="CAD6DB"/>
                </a:solidFill>
              </a:rPr>
              <a:t>happens</a:t>
            </a:r>
            <a:r>
              <a:rPr lang="en-US" dirty="0"/>
              <a:t> under light-load or no-load conditions, when the reduced power consumption allows the line’s capacitive behavior to dominate, leading to a reactive charging current that </a:t>
            </a:r>
            <a:r>
              <a:rPr lang="en-US" dirty="0">
                <a:solidFill>
                  <a:schemeClr val="accent1"/>
                </a:solidFill>
              </a:rPr>
              <a:t>increases the voltage </a:t>
            </a:r>
            <a:r>
              <a:rPr lang="en-US" dirty="0"/>
              <a:t>along the line.</a:t>
            </a:r>
          </a:p>
          <a:p>
            <a:pPr marL="914400" lvl="0" indent="-320675" algn="l" rtl="0">
              <a:spcBef>
                <a:spcPts val="0"/>
              </a:spcBef>
              <a:spcAft>
                <a:spcPts val="0"/>
              </a:spcAft>
              <a:buClr>
                <a:schemeClr val="lt1"/>
              </a:buClr>
              <a:buSzPts val="1450"/>
              <a:buChar char="⌁"/>
            </a:pPr>
            <a:endParaRPr lang="ar-SA" dirty="0">
              <a:solidFill>
                <a:schemeClr val="lt1"/>
              </a:solidFill>
            </a:endParaRPr>
          </a:p>
        </p:txBody>
      </p:sp>
      <p:sp>
        <p:nvSpPr>
          <p:cNvPr id="550" name="Google Shape;550;p33"/>
          <p:cNvSpPr/>
          <p:nvPr/>
        </p:nvSpPr>
        <p:spPr>
          <a:xfrm>
            <a:off x="816845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786210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755575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724940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roup 48">
            <a:extLst>
              <a:ext uri="{FF2B5EF4-FFF2-40B4-BE49-F238E27FC236}">
                <a16:creationId xmlns:a16="http://schemas.microsoft.com/office/drawing/2014/main" id="{56065816-E284-ABC4-CCE1-8E584919957F}"/>
              </a:ext>
            </a:extLst>
          </p:cNvPr>
          <p:cNvGrpSpPr/>
          <p:nvPr/>
        </p:nvGrpSpPr>
        <p:grpSpPr>
          <a:xfrm>
            <a:off x="439037" y="2243813"/>
            <a:ext cx="8156843" cy="2060056"/>
            <a:chOff x="267157" y="2470693"/>
            <a:chExt cx="8393505" cy="2261161"/>
          </a:xfrm>
        </p:grpSpPr>
        <p:pic>
          <p:nvPicPr>
            <p:cNvPr id="3" name="Picture 2" descr="A building with power lines&#10;&#10;AI-generated content may be incorrect.">
              <a:extLst>
                <a:ext uri="{FF2B5EF4-FFF2-40B4-BE49-F238E27FC236}">
                  <a16:creationId xmlns:a16="http://schemas.microsoft.com/office/drawing/2014/main" id="{4EDBC5B9-2649-57B8-CCE1-1FA341F7E116}"/>
                </a:ext>
              </a:extLst>
            </p:cNvPr>
            <p:cNvPicPr>
              <a:picLocks noChangeAspect="1"/>
            </p:cNvPicPr>
            <p:nvPr/>
          </p:nvPicPr>
          <p:blipFill>
            <a:blip r:embed="rId3"/>
            <a:stretch>
              <a:fillRect/>
            </a:stretch>
          </p:blipFill>
          <p:spPr>
            <a:xfrm>
              <a:off x="6093698" y="2571750"/>
              <a:ext cx="2566964" cy="1711309"/>
            </a:xfrm>
            <a:prstGeom prst="rect">
              <a:avLst/>
            </a:prstGeom>
          </p:spPr>
        </p:pic>
        <p:pic>
          <p:nvPicPr>
            <p:cNvPr id="7" name="Picture 6" descr="A blue and green tower with a lightning bolt&#10;&#10;AI-generated content may be incorrect.">
              <a:extLst>
                <a:ext uri="{FF2B5EF4-FFF2-40B4-BE49-F238E27FC236}">
                  <a16:creationId xmlns:a16="http://schemas.microsoft.com/office/drawing/2014/main" id="{F322FB08-F344-3B9F-FE02-FD26AF4FFFEE}"/>
                </a:ext>
              </a:extLst>
            </p:cNvPr>
            <p:cNvPicPr>
              <a:picLocks noChangeAspect="1"/>
            </p:cNvPicPr>
            <p:nvPr/>
          </p:nvPicPr>
          <p:blipFill>
            <a:blip r:embed="rId4"/>
            <a:stretch>
              <a:fillRect/>
            </a:stretch>
          </p:blipFill>
          <p:spPr>
            <a:xfrm>
              <a:off x="3778594" y="2470693"/>
              <a:ext cx="1208244" cy="1812366"/>
            </a:xfrm>
            <a:prstGeom prst="rect">
              <a:avLst/>
            </a:prstGeom>
          </p:spPr>
        </p:pic>
        <p:pic>
          <p:nvPicPr>
            <p:cNvPr id="11" name="Picture 10" descr="A building with a few windows&#10;&#10;AI-generated content may be incorrect.">
              <a:extLst>
                <a:ext uri="{FF2B5EF4-FFF2-40B4-BE49-F238E27FC236}">
                  <a16:creationId xmlns:a16="http://schemas.microsoft.com/office/drawing/2014/main" id="{4982FF0C-A974-C829-4D9B-82495B5C8E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607" b="96885" l="1322" r="98238">
                          <a14:foregroundMark x1="28634" y1="31153" x2="32379" y2="40187"/>
                          <a14:foregroundMark x1="26872" y1="31153" x2="26211" y2="38941"/>
                          <a14:foregroundMark x1="37665" y1="33956" x2="37004" y2="33956"/>
                          <a14:foregroundMark x1="23789" y1="32399" x2="23789" y2="38006"/>
                          <a14:foregroundMark x1="30176" y1="43925" x2="26211" y2="57321"/>
                          <a14:foregroundMark x1="30617" y1="44860" x2="23789" y2="73832"/>
                          <a14:foregroundMark x1="23789" y1="73832" x2="23789" y2="73832"/>
                          <a14:foregroundMark x1="41189" y1="41433" x2="30176" y2="72897"/>
                          <a14:foregroundMark x1="30176" y1="37383" x2="21366" y2="76947"/>
                          <a14:foregroundMark x1="27093" y1="41745" x2="21586" y2="76324"/>
                          <a14:foregroundMark x1="24229" y1="45794" x2="18943" y2="74455"/>
                          <a14:foregroundMark x1="5507" y1="76947" x2="22247" y2="91900"/>
                          <a14:foregroundMark x1="55727" y1="78816" x2="17841" y2="76012"/>
                          <a14:foregroundMark x1="17841" y1="76012" x2="38767" y2="99377"/>
                          <a14:foregroundMark x1="38767" y1="99377" x2="93172" y2="96573"/>
                          <a14:foregroundMark x1="93172" y1="96573" x2="93392" y2="60748"/>
                          <a14:foregroundMark x1="93392" y1="60748" x2="65639" y2="67913"/>
                          <a14:foregroundMark x1="65639" y1="67913" x2="56388" y2="77259"/>
                          <a14:foregroundMark x1="72026" y1="76947" x2="69383" y2="80997"/>
                          <a14:foregroundMark x1="72907" y1="78816" x2="66960" y2="78816"/>
                          <a14:foregroundMark x1="89868" y1="73520" x2="66520" y2="96885"/>
                          <a14:foregroundMark x1="66520" y1="96885" x2="91630" y2="82555"/>
                          <a14:foregroundMark x1="91630" y1="82555" x2="88546" y2="76636"/>
                          <a14:foregroundMark x1="27093" y1="85047" x2="3744" y2="80062"/>
                          <a14:foregroundMark x1="3744" y1="80062" x2="1322" y2="85670"/>
                          <a14:foregroundMark x1="40088" y1="40187" x2="48678" y2="81931"/>
                          <a14:foregroundMark x1="44714" y1="33333" x2="44714" y2="33333"/>
                          <a14:foregroundMark x1="57489" y1="33022" x2="78194" y2="44237"/>
                          <a14:foregroundMark x1="78194" y1="44237" x2="63216" y2="65109"/>
                          <a14:foregroundMark x1="63216" y1="65109" x2="57489" y2="36449"/>
                          <a14:foregroundMark x1="75771" y1="32710" x2="77313" y2="51090"/>
                          <a14:foregroundMark x1="77533" y1="46417" x2="77974" y2="42368"/>
                          <a14:foregroundMark x1="77753" y1="41121" x2="77753" y2="38318"/>
                          <a14:foregroundMark x1="77753" y1="38318" x2="77753" y2="54829"/>
                          <a14:foregroundMark x1="77753" y1="54829" x2="78414" y2="39252"/>
                          <a14:foregroundMark x1="59692" y1="60748" x2="59692" y2="60748"/>
                          <a14:foregroundMark x1="57546" y1="68586" x2="57048" y2="70405"/>
                          <a14:foregroundMark x1="59692" y1="60748" x2="59014" y2="63223"/>
                          <a14:foregroundMark x1="57930" y1="38318" x2="58150" y2="47352"/>
                          <a14:foregroundMark x1="57048" y1="36137" x2="58811" y2="48910"/>
                          <a14:foregroundMark x1="57489" y1="41745" x2="57269" y2="49844"/>
                          <a14:foregroundMark x1="57269" y1="49844" x2="61233" y2="61682"/>
                          <a14:foregroundMark x1="58150" y1="50467" x2="57489" y2="38006"/>
                          <a14:foregroundMark x1="57489" y1="38006" x2="58128" y2="63297"/>
                          <a14:foregroundMark x1="55826" y1="63290" x2="55781" y2="63551"/>
                          <a14:foregroundMark x1="56882" y1="57182" x2="56705" y2="58208"/>
                          <a14:foregroundMark x1="58150" y1="49844" x2="57056" y2="56174"/>
                          <a14:foregroundMark x1="57489" y1="72274" x2="56608" y2="63863"/>
                          <a14:foregroundMark x1="56608" y1="63863" x2="56388" y2="73209"/>
                          <a14:foregroundMark x1="56388" y1="63863" x2="56828" y2="54829"/>
                          <a14:foregroundMark x1="72907" y1="77259" x2="76652" y2="79439"/>
                          <a14:foregroundMark x1="89648" y1="5919" x2="88106" y2="55763"/>
                          <a14:foregroundMark x1="91850" y1="50779" x2="92731" y2="12461"/>
                          <a14:foregroundMark x1="98238" y1="59190" x2="95374" y2="58567"/>
                          <a14:backgroundMark x1="52828" y1="49603" x2="52926" y2="52345"/>
                          <a14:backgroundMark x1="52203" y1="32087" x2="52692" y2="45798"/>
                          <a14:backgroundMark x1="51762" y1="53271" x2="52643" y2="58567"/>
                          <a14:backgroundMark x1="52643" y1="58567" x2="52863" y2="63551"/>
                          <a14:backgroundMark x1="52863" y1="63551" x2="52863" y2="63686"/>
                          <a14:backgroundMark x1="52863" y1="73042" x2="52863" y2="73209"/>
                          <a14:backgroundMark x1="55066" y1="63551" x2="55076" y2="63790"/>
                        </a14:backgroundRemoval>
                      </a14:imgEffect>
                    </a14:imgLayer>
                  </a14:imgProps>
                </a:ext>
              </a:extLst>
            </a:blip>
            <a:stretch>
              <a:fillRect/>
            </a:stretch>
          </p:blipFill>
          <p:spPr>
            <a:xfrm>
              <a:off x="267157" y="2470693"/>
              <a:ext cx="2566964" cy="1814968"/>
            </a:xfrm>
            <a:prstGeom prst="rect">
              <a:avLst/>
            </a:prstGeom>
          </p:spPr>
        </p:pic>
        <p:grpSp>
          <p:nvGrpSpPr>
            <p:cNvPr id="12" name="Google Shape;6247;p72">
              <a:extLst>
                <a:ext uri="{FF2B5EF4-FFF2-40B4-BE49-F238E27FC236}">
                  <a16:creationId xmlns:a16="http://schemas.microsoft.com/office/drawing/2014/main" id="{6F8EBE47-34CB-209B-38D0-A38B8517CA55}"/>
                </a:ext>
              </a:extLst>
            </p:cNvPr>
            <p:cNvGrpSpPr/>
            <p:nvPr/>
          </p:nvGrpSpPr>
          <p:grpSpPr>
            <a:xfrm>
              <a:off x="1521605" y="4283057"/>
              <a:ext cx="5884609" cy="448797"/>
              <a:chOff x="-240135" y="3569516"/>
              <a:chExt cx="6152876" cy="469257"/>
            </a:xfrm>
          </p:grpSpPr>
          <p:sp>
            <p:nvSpPr>
              <p:cNvPr id="33" name="Google Shape;6255;p72">
                <a:extLst>
                  <a:ext uri="{FF2B5EF4-FFF2-40B4-BE49-F238E27FC236}">
                    <a16:creationId xmlns:a16="http://schemas.microsoft.com/office/drawing/2014/main" id="{D53F2E9E-405D-F9A0-D15F-98845DB47B1F}"/>
                  </a:ext>
                </a:extLst>
              </p:cNvPr>
              <p:cNvSpPr/>
              <p:nvPr/>
            </p:nvSpPr>
            <p:spPr>
              <a:xfrm>
                <a:off x="-240135" y="3998102"/>
                <a:ext cx="3001406" cy="11292"/>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261;p72">
                <a:extLst>
                  <a:ext uri="{FF2B5EF4-FFF2-40B4-BE49-F238E27FC236}">
                    <a16:creationId xmlns:a16="http://schemas.microsoft.com/office/drawing/2014/main" id="{5E54E39C-09C7-C239-E742-47C768B5A469}"/>
                  </a:ext>
                </a:extLst>
              </p:cNvPr>
              <p:cNvGrpSpPr/>
              <p:nvPr/>
            </p:nvGrpSpPr>
            <p:grpSpPr>
              <a:xfrm>
                <a:off x="-240135" y="3572236"/>
                <a:ext cx="60717" cy="466537"/>
                <a:chOff x="-240135" y="3572236"/>
                <a:chExt cx="60717" cy="466537"/>
              </a:xfrm>
            </p:grpSpPr>
            <p:cxnSp>
              <p:nvCxnSpPr>
                <p:cNvPr id="24" name="Google Shape;6262;p72">
                  <a:extLst>
                    <a:ext uri="{FF2B5EF4-FFF2-40B4-BE49-F238E27FC236}">
                      <a16:creationId xmlns:a16="http://schemas.microsoft.com/office/drawing/2014/main" id="{36DE5E0C-641E-788F-E97F-DC6BB51951B8}"/>
                    </a:ext>
                  </a:extLst>
                </p:cNvPr>
                <p:cNvCxnSpPr>
                  <a:cxnSpLocks/>
                  <a:stCxn id="11" idx="2"/>
                </p:cNvCxnSpPr>
                <p:nvPr/>
              </p:nvCxnSpPr>
              <p:spPr>
                <a:xfrm>
                  <a:off x="-209776" y="3572236"/>
                  <a:ext cx="0" cy="431512"/>
                </a:xfrm>
                <a:prstGeom prst="straightConnector1">
                  <a:avLst/>
                </a:prstGeom>
                <a:noFill/>
                <a:ln w="9525" cap="flat" cmpd="sng">
                  <a:solidFill>
                    <a:srgbClr val="BAC8D3"/>
                  </a:solidFill>
                  <a:prstDash val="solid"/>
                  <a:round/>
                  <a:headEnd type="diamond" w="med" len="med"/>
                  <a:tailEnd type="none" w="med" len="med"/>
                </a:ln>
              </p:spPr>
            </p:cxnSp>
            <p:sp>
              <p:nvSpPr>
                <p:cNvPr id="25" name="Google Shape;6263;p72">
                  <a:extLst>
                    <a:ext uri="{FF2B5EF4-FFF2-40B4-BE49-F238E27FC236}">
                      <a16:creationId xmlns:a16="http://schemas.microsoft.com/office/drawing/2014/main" id="{81E7B1E2-303B-7D67-7EDB-2178D1E35F8F}"/>
                    </a:ext>
                  </a:extLst>
                </p:cNvPr>
                <p:cNvSpPr/>
                <p:nvPr/>
              </p:nvSpPr>
              <p:spPr>
                <a:xfrm rot="5400000">
                  <a:off x="-244800" y="397339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6264;p72">
                <a:extLst>
                  <a:ext uri="{FF2B5EF4-FFF2-40B4-BE49-F238E27FC236}">
                    <a16:creationId xmlns:a16="http://schemas.microsoft.com/office/drawing/2014/main" id="{927A111D-1FCD-9FDC-7113-ED65B13BFCB4}"/>
                  </a:ext>
                </a:extLst>
              </p:cNvPr>
              <p:cNvSpPr/>
              <p:nvPr/>
            </p:nvSpPr>
            <p:spPr>
              <a:xfrm rot="5400000">
                <a:off x="2711066" y="3973390"/>
                <a:ext cx="70047"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 name="Google Shape;6265;p72">
                <a:extLst>
                  <a:ext uri="{FF2B5EF4-FFF2-40B4-BE49-F238E27FC236}">
                    <a16:creationId xmlns:a16="http://schemas.microsoft.com/office/drawing/2014/main" id="{FA2311C9-A26C-3FF6-278C-0B4F318DCA16}"/>
                  </a:ext>
                </a:extLst>
              </p:cNvPr>
              <p:cNvCxnSpPr>
                <a:cxnSpLocks/>
                <a:stCxn id="7" idx="2"/>
              </p:cNvCxnSpPr>
              <p:nvPr/>
            </p:nvCxnSpPr>
            <p:spPr>
              <a:xfrm>
                <a:off x="2751409" y="3569517"/>
                <a:ext cx="0" cy="399207"/>
              </a:xfrm>
              <a:prstGeom prst="straightConnector1">
                <a:avLst/>
              </a:prstGeom>
              <a:noFill/>
              <a:ln w="9525" cap="flat" cmpd="sng">
                <a:solidFill>
                  <a:srgbClr val="BAC8D3"/>
                </a:solidFill>
                <a:prstDash val="solid"/>
                <a:round/>
                <a:headEnd type="diamond" w="med" len="med"/>
                <a:tailEnd type="none" w="med" len="med"/>
              </a:ln>
            </p:spPr>
          </p:cxnSp>
          <p:grpSp>
            <p:nvGrpSpPr>
              <p:cNvPr id="21" name="Google Shape;6266;p72">
                <a:extLst>
                  <a:ext uri="{FF2B5EF4-FFF2-40B4-BE49-F238E27FC236}">
                    <a16:creationId xmlns:a16="http://schemas.microsoft.com/office/drawing/2014/main" id="{483E471E-70FC-6E16-A83A-5E79CD070AA4}"/>
                  </a:ext>
                </a:extLst>
              </p:cNvPr>
              <p:cNvGrpSpPr/>
              <p:nvPr/>
            </p:nvGrpSpPr>
            <p:grpSpPr>
              <a:xfrm>
                <a:off x="5852024" y="3569516"/>
                <a:ext cx="60717" cy="469256"/>
                <a:chOff x="5852024" y="3569516"/>
                <a:chExt cx="60717" cy="469256"/>
              </a:xfrm>
            </p:grpSpPr>
            <p:sp>
              <p:nvSpPr>
                <p:cNvPr id="22" name="Google Shape;6267;p72">
                  <a:extLst>
                    <a:ext uri="{FF2B5EF4-FFF2-40B4-BE49-F238E27FC236}">
                      <a16:creationId xmlns:a16="http://schemas.microsoft.com/office/drawing/2014/main" id="{833FF63E-E776-1F3A-0555-B0BC9164B95D}"/>
                    </a:ext>
                  </a:extLst>
                </p:cNvPr>
                <p:cNvSpPr/>
                <p:nvPr/>
              </p:nvSpPr>
              <p:spPr>
                <a:xfrm rot="5400000">
                  <a:off x="5847359" y="397338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6268;p72">
                  <a:extLst>
                    <a:ext uri="{FF2B5EF4-FFF2-40B4-BE49-F238E27FC236}">
                      <a16:creationId xmlns:a16="http://schemas.microsoft.com/office/drawing/2014/main" id="{A9CD10B6-7039-9A3F-463B-268ACC0229C0}"/>
                    </a:ext>
                  </a:extLst>
                </p:cNvPr>
                <p:cNvCxnSpPr>
                  <a:cxnSpLocks/>
                  <a:stCxn id="3" idx="2"/>
                </p:cNvCxnSpPr>
                <p:nvPr/>
              </p:nvCxnSpPr>
              <p:spPr>
                <a:xfrm>
                  <a:off x="5882385" y="3569516"/>
                  <a:ext cx="0" cy="399208"/>
                </a:xfrm>
                <a:prstGeom prst="straightConnector1">
                  <a:avLst/>
                </a:prstGeom>
                <a:noFill/>
                <a:ln w="9525" cap="flat" cmpd="sng">
                  <a:solidFill>
                    <a:srgbClr val="BAC8D3"/>
                  </a:solidFill>
                  <a:prstDash val="solid"/>
                  <a:round/>
                  <a:headEnd type="diamond" w="med" len="med"/>
                  <a:tailEnd type="none" w="med" len="med"/>
                </a:ln>
              </p:spPr>
            </p:cxnSp>
          </p:grpSp>
        </p:grpSp>
        <p:sp>
          <p:nvSpPr>
            <p:cNvPr id="41" name="Google Shape;6255;p72">
              <a:extLst>
                <a:ext uri="{FF2B5EF4-FFF2-40B4-BE49-F238E27FC236}">
                  <a16:creationId xmlns:a16="http://schemas.microsoft.com/office/drawing/2014/main" id="{7C3A5E73-B984-64F1-40FE-730A21C3F846}"/>
                </a:ext>
              </a:extLst>
            </p:cNvPr>
            <p:cNvSpPr/>
            <p:nvPr/>
          </p:nvSpPr>
          <p:spPr>
            <a:xfrm>
              <a:off x="4416840" y="4692957"/>
              <a:ext cx="2931306" cy="11854"/>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A0C4C9D5-6B45-FE8E-8DED-30CD925C1EE7}"/>
              </a:ext>
            </a:extLst>
          </p:cNvPr>
          <p:cNvSpPr txBox="1"/>
          <p:nvPr/>
        </p:nvSpPr>
        <p:spPr>
          <a:xfrm>
            <a:off x="-658109" y="4343935"/>
            <a:ext cx="4688878" cy="338554"/>
          </a:xfrm>
          <a:prstGeom prst="rect">
            <a:avLst/>
          </a:prstGeom>
          <a:noFill/>
        </p:spPr>
        <p:txBody>
          <a:bodyPr wrap="square">
            <a:spAutoFit/>
          </a:bodyPr>
          <a:lstStyle/>
          <a:p>
            <a:pPr lvl="0" algn="ctr"/>
            <a:r>
              <a:rPr lang="en-US" sz="1600" b="1" dirty="0">
                <a:solidFill>
                  <a:schemeClr val="accent1"/>
                </a:solidFill>
              </a:rPr>
              <a:t>Power</a:t>
            </a:r>
            <a:r>
              <a:rPr lang="en-US" sz="1600" b="1" dirty="0"/>
              <a:t> </a:t>
            </a:r>
            <a:r>
              <a:rPr lang="en-US" sz="1600" b="1" dirty="0">
                <a:solidFill>
                  <a:schemeClr val="bg1"/>
                </a:solidFill>
              </a:rPr>
              <a:t>plant</a:t>
            </a:r>
          </a:p>
        </p:txBody>
      </p:sp>
      <p:sp>
        <p:nvSpPr>
          <p:cNvPr id="55" name="TextBox 54">
            <a:extLst>
              <a:ext uri="{FF2B5EF4-FFF2-40B4-BE49-F238E27FC236}">
                <a16:creationId xmlns:a16="http://schemas.microsoft.com/office/drawing/2014/main" id="{F4E7ED06-6E9E-07C9-9EEB-3BBC21084DCB}"/>
              </a:ext>
            </a:extLst>
          </p:cNvPr>
          <p:cNvSpPr txBox="1"/>
          <p:nvPr/>
        </p:nvSpPr>
        <p:spPr>
          <a:xfrm>
            <a:off x="3346888" y="4347725"/>
            <a:ext cx="2173445" cy="338554"/>
          </a:xfrm>
          <a:prstGeom prst="rect">
            <a:avLst/>
          </a:prstGeom>
          <a:noFill/>
        </p:spPr>
        <p:txBody>
          <a:bodyPr wrap="square">
            <a:spAutoFit/>
          </a:bodyPr>
          <a:lstStyle/>
          <a:p>
            <a:pPr lvl="0" algn="ctr"/>
            <a:r>
              <a:rPr lang="en-US" sz="1600" b="1" dirty="0">
                <a:solidFill>
                  <a:schemeClr val="accent1"/>
                </a:solidFill>
              </a:rPr>
              <a:t>Transmission </a:t>
            </a:r>
            <a:r>
              <a:rPr lang="en-US" sz="1600" b="1" dirty="0"/>
              <a:t> </a:t>
            </a:r>
            <a:r>
              <a:rPr lang="en-US" sz="1600" b="1" dirty="0">
                <a:solidFill>
                  <a:schemeClr val="bg1"/>
                </a:solidFill>
              </a:rPr>
              <a:t>Lines </a:t>
            </a:r>
          </a:p>
        </p:txBody>
      </p:sp>
      <p:sp>
        <p:nvSpPr>
          <p:cNvPr id="58" name="TextBox 57">
            <a:extLst>
              <a:ext uri="{FF2B5EF4-FFF2-40B4-BE49-F238E27FC236}">
                <a16:creationId xmlns:a16="http://schemas.microsoft.com/office/drawing/2014/main" id="{F06B9B73-261F-F5D1-08D3-F7D2600F3C99}"/>
              </a:ext>
            </a:extLst>
          </p:cNvPr>
          <p:cNvSpPr txBox="1"/>
          <p:nvPr/>
        </p:nvSpPr>
        <p:spPr>
          <a:xfrm>
            <a:off x="6324678" y="4346863"/>
            <a:ext cx="2047817" cy="338554"/>
          </a:xfrm>
          <a:prstGeom prst="rect">
            <a:avLst/>
          </a:prstGeom>
          <a:noFill/>
        </p:spPr>
        <p:txBody>
          <a:bodyPr wrap="square">
            <a:spAutoFit/>
          </a:bodyPr>
          <a:lstStyle/>
          <a:p>
            <a:pPr lvl="0" algn="ctr"/>
            <a:r>
              <a:rPr lang="en-US" sz="1600" b="1" dirty="0">
                <a:solidFill>
                  <a:schemeClr val="accent1"/>
                </a:solidFill>
              </a:rPr>
              <a:t>Distribution </a:t>
            </a:r>
            <a:r>
              <a:rPr lang="en-US" sz="1600" b="1" dirty="0"/>
              <a:t> </a:t>
            </a:r>
            <a:r>
              <a:rPr lang="en-US" sz="1600" b="1" dirty="0">
                <a:solidFill>
                  <a:schemeClr val="bg1"/>
                </a:solidFill>
              </a:rPr>
              <a:t>Plant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5"/>
          <p:cNvSpPr txBox="1">
            <a:spLocks noGrp="1"/>
          </p:cNvSpPr>
          <p:nvPr>
            <p:ph type="title"/>
          </p:nvPr>
        </p:nvSpPr>
        <p:spPr>
          <a:xfrm>
            <a:off x="1093070" y="1596088"/>
            <a:ext cx="3058160" cy="527700"/>
          </a:xfrm>
          <a:prstGeom prst="rect">
            <a:avLst/>
          </a:prstGeom>
        </p:spPr>
        <p:txBody>
          <a:bodyPr spcFirstLastPara="1" wrap="square" lIns="91425" tIns="91425" rIns="91425" bIns="91425" anchor="ctr" anchorCtr="0">
            <a:noAutofit/>
          </a:bodyPr>
          <a:lstStyle/>
          <a:p>
            <a:pPr lvl="0"/>
            <a:r>
              <a:rPr lang="en-US" dirty="0"/>
              <a:t>Overvoltage at Receiving End</a:t>
            </a:r>
            <a:endParaRPr dirty="0"/>
          </a:p>
        </p:txBody>
      </p:sp>
      <p:sp>
        <p:nvSpPr>
          <p:cNvPr id="588" name="Google Shape;588;p35"/>
          <p:cNvSpPr txBox="1">
            <a:spLocks noGrp="1"/>
          </p:cNvSpPr>
          <p:nvPr>
            <p:ph type="title" idx="2"/>
          </p:nvPr>
        </p:nvSpPr>
        <p:spPr>
          <a:xfrm>
            <a:off x="1984500" y="1135950"/>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89" name="Google Shape;589;p35"/>
          <p:cNvSpPr txBox="1">
            <a:spLocks noGrp="1"/>
          </p:cNvSpPr>
          <p:nvPr>
            <p:ph type="subTitle" idx="1"/>
          </p:nvPr>
        </p:nvSpPr>
        <p:spPr>
          <a:xfrm>
            <a:off x="532165" y="2140883"/>
            <a:ext cx="4179970" cy="666379"/>
          </a:xfrm>
          <a:prstGeom prst="rect">
            <a:avLst/>
          </a:prstGeom>
        </p:spPr>
        <p:txBody>
          <a:bodyPr spcFirstLastPara="1" wrap="square" lIns="91425" tIns="91425" rIns="91425" bIns="91425" anchor="ctr" anchorCtr="0">
            <a:noAutofit/>
          </a:bodyPr>
          <a:lstStyle/>
          <a:p>
            <a:pPr marL="0" lvl="0" indent="0"/>
            <a:r>
              <a:rPr lang="en-US" dirty="0"/>
              <a:t>Light-load conditions cause the receiving-end voltage to exceed safe limits, </a:t>
            </a:r>
            <a:endParaRPr dirty="0"/>
          </a:p>
        </p:txBody>
      </p:sp>
      <p:sp>
        <p:nvSpPr>
          <p:cNvPr id="590" name="Google Shape;590;p35"/>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solidFill>
                  <a:schemeClr val="accent1"/>
                </a:solidFill>
              </a:rPr>
              <a:t>Ferranti Effect </a:t>
            </a:r>
            <a:r>
              <a:rPr lang="en-US" dirty="0"/>
              <a:t>problems</a:t>
            </a:r>
            <a:endParaRPr dirty="0">
              <a:solidFill>
                <a:schemeClr val="accent1"/>
              </a:solidFill>
            </a:endParaRPr>
          </a:p>
        </p:txBody>
      </p:sp>
      <p:cxnSp>
        <p:nvCxnSpPr>
          <p:cNvPr id="591" name="Google Shape;591;p35"/>
          <p:cNvCxnSpPr/>
          <p:nvPr/>
        </p:nvCxnSpPr>
        <p:spPr>
          <a:xfrm>
            <a:off x="-233825" y="454400"/>
            <a:ext cx="9408300" cy="0"/>
          </a:xfrm>
          <a:prstGeom prst="straightConnector1">
            <a:avLst/>
          </a:prstGeom>
          <a:noFill/>
          <a:ln w="9525" cap="flat" cmpd="sng">
            <a:solidFill>
              <a:schemeClr val="lt1"/>
            </a:solidFill>
            <a:prstDash val="solid"/>
            <a:round/>
            <a:headEnd type="none" w="med" len="med"/>
            <a:tailEnd type="none" w="med" len="med"/>
          </a:ln>
        </p:spPr>
      </p:cxnSp>
      <p:sp>
        <p:nvSpPr>
          <p:cNvPr id="592" name="Google Shape;592;p35"/>
          <p:cNvSpPr txBox="1">
            <a:spLocks noGrp="1"/>
          </p:cNvSpPr>
          <p:nvPr>
            <p:ph type="title" idx="4"/>
          </p:nvPr>
        </p:nvSpPr>
        <p:spPr>
          <a:xfrm>
            <a:off x="5353650" y="1606250"/>
            <a:ext cx="2336400" cy="527700"/>
          </a:xfrm>
          <a:prstGeom prst="rect">
            <a:avLst/>
          </a:prstGeom>
        </p:spPr>
        <p:txBody>
          <a:bodyPr spcFirstLastPara="1" wrap="square" lIns="91425" tIns="91425" rIns="91425" bIns="91425" anchor="ctr" anchorCtr="0">
            <a:noAutofit/>
          </a:bodyPr>
          <a:lstStyle/>
          <a:p>
            <a:pPr lvl="0"/>
            <a:r>
              <a:rPr lang="en-US" dirty="0"/>
              <a:t>Insulation Stress</a:t>
            </a:r>
            <a:endParaRPr dirty="0"/>
          </a:p>
        </p:txBody>
      </p:sp>
      <p:sp>
        <p:nvSpPr>
          <p:cNvPr id="593" name="Google Shape;593;p35"/>
          <p:cNvSpPr txBox="1">
            <a:spLocks noGrp="1"/>
          </p:cNvSpPr>
          <p:nvPr>
            <p:ph type="title" idx="5"/>
          </p:nvPr>
        </p:nvSpPr>
        <p:spPr>
          <a:xfrm>
            <a:off x="5884200" y="1135950"/>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4" name="Google Shape;594;p35"/>
          <p:cNvSpPr txBox="1">
            <a:spLocks noGrp="1"/>
          </p:cNvSpPr>
          <p:nvPr>
            <p:ph type="subTitle" idx="6"/>
          </p:nvPr>
        </p:nvSpPr>
        <p:spPr>
          <a:xfrm>
            <a:off x="4681476" y="2204318"/>
            <a:ext cx="3680747" cy="484800"/>
          </a:xfrm>
          <a:prstGeom prst="rect">
            <a:avLst/>
          </a:prstGeom>
        </p:spPr>
        <p:txBody>
          <a:bodyPr spcFirstLastPara="1" wrap="square" lIns="91425" tIns="91425" rIns="91425" bIns="91425" anchor="ctr" anchorCtr="0">
            <a:noAutofit/>
          </a:bodyPr>
          <a:lstStyle/>
          <a:p>
            <a:pPr marL="0" lvl="0" indent="0"/>
            <a:r>
              <a:rPr lang="en-US" dirty="0"/>
              <a:t>The increased voltage places excessive stress on insulation systems, accelerating aging and increasing the risk of insulation failure.</a:t>
            </a:r>
            <a:endParaRPr dirty="0"/>
          </a:p>
        </p:txBody>
      </p:sp>
      <p:sp>
        <p:nvSpPr>
          <p:cNvPr id="595" name="Google Shape;595;p35"/>
          <p:cNvSpPr txBox="1">
            <a:spLocks noGrp="1"/>
          </p:cNvSpPr>
          <p:nvPr>
            <p:ph type="title" idx="7"/>
          </p:nvPr>
        </p:nvSpPr>
        <p:spPr>
          <a:xfrm>
            <a:off x="1273510" y="3383500"/>
            <a:ext cx="2697280" cy="527700"/>
          </a:xfrm>
          <a:prstGeom prst="rect">
            <a:avLst/>
          </a:prstGeom>
        </p:spPr>
        <p:txBody>
          <a:bodyPr spcFirstLastPara="1" wrap="square" lIns="91425" tIns="91425" rIns="91425" bIns="91425" anchor="ctr" anchorCtr="0">
            <a:noAutofit/>
          </a:bodyPr>
          <a:lstStyle/>
          <a:p>
            <a:pPr lvl="0"/>
            <a:r>
              <a:rPr lang="en-US" dirty="0"/>
              <a:t>Maloperation of Protection Devices</a:t>
            </a:r>
            <a:endParaRPr dirty="0"/>
          </a:p>
        </p:txBody>
      </p:sp>
      <p:sp>
        <p:nvSpPr>
          <p:cNvPr id="596" name="Google Shape;596;p35"/>
          <p:cNvSpPr txBox="1">
            <a:spLocks noGrp="1"/>
          </p:cNvSpPr>
          <p:nvPr>
            <p:ph type="title" idx="8"/>
          </p:nvPr>
        </p:nvSpPr>
        <p:spPr>
          <a:xfrm>
            <a:off x="1984500" y="2913200"/>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97" name="Google Shape;597;p35"/>
          <p:cNvSpPr txBox="1">
            <a:spLocks noGrp="1"/>
          </p:cNvSpPr>
          <p:nvPr>
            <p:ph type="subTitle" idx="9"/>
          </p:nvPr>
        </p:nvSpPr>
        <p:spPr>
          <a:xfrm>
            <a:off x="1183290" y="4326318"/>
            <a:ext cx="2877720" cy="484800"/>
          </a:xfrm>
          <a:prstGeom prst="rect">
            <a:avLst/>
          </a:prstGeom>
        </p:spPr>
        <p:txBody>
          <a:bodyPr spcFirstLastPara="1" wrap="square" lIns="91425" tIns="91425" rIns="91425" bIns="91425" anchor="ctr" anchorCtr="0">
            <a:noAutofit/>
          </a:bodyPr>
          <a:lstStyle/>
          <a:p>
            <a:pPr marL="0" lvl="0" indent="0"/>
            <a:r>
              <a:rPr lang="en-US" dirty="0"/>
              <a:t>Unexpected voltage rise may trigger protective relays unnecessarily, causing false trips and reduced system reliability.</a:t>
            </a:r>
            <a:endParaRPr dirty="0"/>
          </a:p>
        </p:txBody>
      </p:sp>
      <p:sp>
        <p:nvSpPr>
          <p:cNvPr id="598" name="Google Shape;598;p35"/>
          <p:cNvSpPr txBox="1">
            <a:spLocks noGrp="1"/>
          </p:cNvSpPr>
          <p:nvPr>
            <p:ph type="title" idx="13"/>
          </p:nvPr>
        </p:nvSpPr>
        <p:spPr>
          <a:xfrm>
            <a:off x="5119434" y="3355500"/>
            <a:ext cx="2804830" cy="527700"/>
          </a:xfrm>
          <a:prstGeom prst="rect">
            <a:avLst/>
          </a:prstGeom>
        </p:spPr>
        <p:txBody>
          <a:bodyPr spcFirstLastPara="1" wrap="square" lIns="91425" tIns="91425" rIns="91425" bIns="91425" anchor="ctr" anchorCtr="0">
            <a:noAutofit/>
          </a:bodyPr>
          <a:lstStyle/>
          <a:p>
            <a:pPr lvl="0"/>
            <a:r>
              <a:rPr lang="en-US" dirty="0"/>
              <a:t>Reduced Equipment Lifetime</a:t>
            </a:r>
            <a:endParaRPr dirty="0"/>
          </a:p>
        </p:txBody>
      </p:sp>
      <p:sp>
        <p:nvSpPr>
          <p:cNvPr id="599" name="Google Shape;599;p35"/>
          <p:cNvSpPr txBox="1">
            <a:spLocks noGrp="1"/>
          </p:cNvSpPr>
          <p:nvPr>
            <p:ph type="title" idx="14"/>
          </p:nvPr>
        </p:nvSpPr>
        <p:spPr>
          <a:xfrm>
            <a:off x="5884200" y="2913200"/>
            <a:ext cx="12753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00" name="Google Shape;600;p35"/>
          <p:cNvSpPr txBox="1">
            <a:spLocks noGrp="1"/>
          </p:cNvSpPr>
          <p:nvPr>
            <p:ph type="subTitle" idx="15"/>
          </p:nvPr>
        </p:nvSpPr>
        <p:spPr>
          <a:xfrm>
            <a:off x="5082989" y="4213675"/>
            <a:ext cx="2877720" cy="484800"/>
          </a:xfrm>
          <a:prstGeom prst="rect">
            <a:avLst/>
          </a:prstGeom>
        </p:spPr>
        <p:txBody>
          <a:bodyPr spcFirstLastPara="1" wrap="square" lIns="91425" tIns="91425" rIns="91425" bIns="91425" anchor="ctr" anchorCtr="0">
            <a:noAutofit/>
          </a:bodyPr>
          <a:lstStyle/>
          <a:p>
            <a:pPr marL="0" lvl="0" indent="0"/>
            <a:r>
              <a:rPr lang="en-US" dirty="0"/>
              <a:t>Continuous overvoltage conditions shorten the lifespan of transformers, switchgear, and other high-voltage equipment.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6"/>
          <p:cNvSpPr txBox="1">
            <a:spLocks noGrp="1"/>
          </p:cNvSpPr>
          <p:nvPr>
            <p:ph type="title"/>
          </p:nvPr>
        </p:nvSpPr>
        <p:spPr>
          <a:xfrm>
            <a:off x="720000" y="792350"/>
            <a:ext cx="5223600" cy="753600"/>
          </a:xfrm>
          <a:prstGeom prst="rect">
            <a:avLst/>
          </a:prstGeom>
        </p:spPr>
        <p:txBody>
          <a:bodyPr spcFirstLastPara="1" wrap="square" lIns="91425" tIns="91425" rIns="91425" bIns="91425" anchor="ctr" anchorCtr="0">
            <a:noAutofit/>
          </a:bodyPr>
          <a:lstStyle/>
          <a:p>
            <a:pPr lvl="0"/>
            <a:r>
              <a:rPr lang="en-US" sz="4400" dirty="0">
                <a:solidFill>
                  <a:schemeClr val="accent1"/>
                </a:solidFill>
              </a:rPr>
              <a:t>MATLAB</a:t>
            </a:r>
            <a:r>
              <a:rPr lang="en" sz="4400" dirty="0"/>
              <a:t> </a:t>
            </a:r>
            <a:r>
              <a:rPr lang="en-US" sz="4400" dirty="0">
                <a:solidFill>
                  <a:schemeClr val="bg1"/>
                </a:solidFill>
              </a:rPr>
              <a:t>simulator</a:t>
            </a:r>
            <a:r>
              <a:rPr lang="en" sz="4400" dirty="0">
                <a:solidFill>
                  <a:schemeClr val="bg1"/>
                </a:solidFill>
              </a:rPr>
              <a:t> </a:t>
            </a:r>
            <a:r>
              <a:rPr lang="en" sz="4400" dirty="0">
                <a:solidFill>
                  <a:schemeClr val="accent1"/>
                </a:solidFill>
              </a:rPr>
              <a:t> </a:t>
            </a:r>
            <a:endParaRPr sz="4400" dirty="0">
              <a:solidFill>
                <a:schemeClr val="accent1"/>
              </a:solidFill>
            </a:endParaRPr>
          </a:p>
        </p:txBody>
      </p:sp>
      <p:sp>
        <p:nvSpPr>
          <p:cNvPr id="606" name="Google Shape;606;p36"/>
          <p:cNvSpPr txBox="1">
            <a:spLocks noGrp="1"/>
          </p:cNvSpPr>
          <p:nvPr>
            <p:ph type="subTitle" idx="1"/>
          </p:nvPr>
        </p:nvSpPr>
        <p:spPr>
          <a:xfrm>
            <a:off x="344616" y="1718950"/>
            <a:ext cx="4507800" cy="2632200"/>
          </a:xfrm>
          <a:prstGeom prst="rect">
            <a:avLst/>
          </a:prstGeom>
        </p:spPr>
        <p:txBody>
          <a:bodyPr spcFirstLastPara="1" wrap="square" lIns="91425" tIns="91425" rIns="91425" bIns="91425" anchor="t" anchorCtr="0">
            <a:noAutofit/>
          </a:bodyPr>
          <a:lstStyle/>
          <a:p>
            <a:pPr marL="0" lvl="0" indent="0" algn="just">
              <a:buNone/>
            </a:pPr>
            <a:r>
              <a:rPr lang="en-US" dirty="0"/>
              <a:t>To understand the topic in depth, we will need an electrical analysis in </a:t>
            </a:r>
            <a:r>
              <a:rPr lang="en-US" b="1" dirty="0">
                <a:solidFill>
                  <a:schemeClr val="accent1"/>
                </a:solidFill>
              </a:rPr>
              <a:t>MATLAB</a:t>
            </a:r>
            <a:r>
              <a:rPr lang="en-US" dirty="0"/>
              <a:t>. We will assume that the system used is a </a:t>
            </a:r>
            <a:r>
              <a:rPr lang="en-US" b="1" i="1" dirty="0">
                <a:solidFill>
                  <a:schemeClr val="accent1"/>
                </a:solidFill>
              </a:rPr>
              <a:t>220 kV  </a:t>
            </a:r>
            <a:r>
              <a:rPr lang="en-US" dirty="0">
                <a:solidFill>
                  <a:schemeClr val="bg1"/>
                </a:solidFill>
              </a:rPr>
              <a:t>per phase</a:t>
            </a:r>
            <a:r>
              <a:rPr lang="en-US" b="1" dirty="0">
                <a:solidFill>
                  <a:schemeClr val="bg1"/>
                </a:solidFill>
              </a:rPr>
              <a:t> </a:t>
            </a:r>
            <a:r>
              <a:rPr lang="en-US" dirty="0">
                <a:solidFill>
                  <a:schemeClr val="bg1"/>
                </a:solidFill>
              </a:rPr>
              <a:t>for </a:t>
            </a:r>
            <a:r>
              <a:rPr lang="en-US" dirty="0"/>
              <a:t>three-phase generator, i.e., after the generator and the transformer. Then we will plot the transmission line loads as </a:t>
            </a:r>
            <a:r>
              <a:rPr lang="en-US" b="1" dirty="0">
                <a:solidFill>
                  <a:schemeClr val="accent1"/>
                </a:solidFill>
              </a:rPr>
              <a:t>three scenarios</a:t>
            </a:r>
            <a:r>
              <a:rPr lang="en-US" dirty="0"/>
              <a:t>, and we will show in each scenario the effect that appeared on it, assuming there is </a:t>
            </a:r>
            <a:r>
              <a:rPr lang="en-US" b="1" dirty="0">
                <a:solidFill>
                  <a:schemeClr val="accent1"/>
                </a:solidFill>
              </a:rPr>
              <a:t>no load</a:t>
            </a:r>
            <a:r>
              <a:rPr lang="en-US" dirty="0"/>
              <a:t>. Then we will introduce </a:t>
            </a:r>
            <a:r>
              <a:rPr lang="en-US" b="1" dirty="0">
                <a:solidFill>
                  <a:schemeClr val="accent1"/>
                </a:solidFill>
              </a:rPr>
              <a:t>a load </a:t>
            </a:r>
            <a:r>
              <a:rPr lang="en-US" dirty="0"/>
              <a:t>and gradually increase it to observe the decrease and disappearance of the effect.</a:t>
            </a:r>
            <a:endParaRPr dirty="0"/>
          </a:p>
        </p:txBody>
      </p:sp>
      <p:pic>
        <p:nvPicPr>
          <p:cNvPr id="3" name="Picture 2" descr="A diagram of a circuit&#10;&#10;AI-generated content may be incorrect.">
            <a:extLst>
              <a:ext uri="{FF2B5EF4-FFF2-40B4-BE49-F238E27FC236}">
                <a16:creationId xmlns:a16="http://schemas.microsoft.com/office/drawing/2014/main" id="{D9158AC3-B2DF-88BE-6C01-F7B2E5736AB4}"/>
              </a:ext>
            </a:extLst>
          </p:cNvPr>
          <p:cNvPicPr>
            <a:picLocks noChangeAspect="1"/>
          </p:cNvPicPr>
          <p:nvPr/>
        </p:nvPicPr>
        <p:blipFill>
          <a:blip r:embed="rId3"/>
          <a:stretch>
            <a:fillRect/>
          </a:stretch>
        </p:blipFill>
        <p:spPr>
          <a:xfrm>
            <a:off x="5163312" y="1718950"/>
            <a:ext cx="3736848" cy="24522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CB4D4F28-9177-AB6B-1491-AF11325F76FA}"/>
              </a:ext>
            </a:extLst>
          </p:cNvPr>
          <p:cNvCxnSpPr>
            <a:cxnSpLocks/>
            <a:stCxn id="17" idx="0"/>
          </p:cNvCxnSpPr>
          <p:nvPr/>
        </p:nvCxnSpPr>
        <p:spPr>
          <a:xfrm flipV="1">
            <a:off x="4332801" y="1953139"/>
            <a:ext cx="126000" cy="1663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94B0F8-7B96-4AAD-A014-BB14DEC6342A}"/>
              </a:ext>
            </a:extLst>
          </p:cNvPr>
          <p:cNvSpPr txBox="1"/>
          <p:nvPr/>
        </p:nvSpPr>
        <p:spPr>
          <a:xfrm>
            <a:off x="4254627" y="1776518"/>
            <a:ext cx="637169" cy="230832"/>
          </a:xfrm>
          <a:prstGeom prst="rect">
            <a:avLst/>
          </a:prstGeom>
          <a:noFill/>
        </p:spPr>
        <p:txBody>
          <a:bodyPr wrap="square" rtlCol="1">
            <a:spAutoFit/>
          </a:bodyPr>
          <a:lstStyle/>
          <a:p>
            <a:pPr algn="ctr"/>
            <a:r>
              <a:rPr lang="en-US" sz="900" dirty="0">
                <a:solidFill>
                  <a:srgbClr val="CAD6DB"/>
                </a:solidFill>
              </a:rPr>
              <a:t>219.5 Kv</a:t>
            </a:r>
            <a:endParaRPr lang="ar-SA" sz="900" dirty="0">
              <a:solidFill>
                <a:srgbClr val="CAD6DB"/>
              </a:solidFill>
            </a:endParaRPr>
          </a:p>
        </p:txBody>
      </p:sp>
      <p:cxnSp>
        <p:nvCxnSpPr>
          <p:cNvPr id="35" name="Straight Connector 34">
            <a:extLst>
              <a:ext uri="{FF2B5EF4-FFF2-40B4-BE49-F238E27FC236}">
                <a16:creationId xmlns:a16="http://schemas.microsoft.com/office/drawing/2014/main" id="{03A6AFAF-E8D4-2EA9-D62B-C14CA36B9425}"/>
              </a:ext>
            </a:extLst>
          </p:cNvPr>
          <p:cNvCxnSpPr>
            <a:cxnSpLocks/>
            <a:stCxn id="18" idx="0"/>
          </p:cNvCxnSpPr>
          <p:nvPr/>
        </p:nvCxnSpPr>
        <p:spPr>
          <a:xfrm flipV="1">
            <a:off x="4660241" y="2852420"/>
            <a:ext cx="55328" cy="182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B20FFE-CD31-182F-3A65-4288612BF09D}"/>
              </a:ext>
            </a:extLst>
          </p:cNvPr>
          <p:cNvCxnSpPr>
            <a:cxnSpLocks/>
            <a:stCxn id="19" idx="0"/>
          </p:cNvCxnSpPr>
          <p:nvPr/>
        </p:nvCxnSpPr>
        <p:spPr>
          <a:xfrm flipV="1">
            <a:off x="4950045"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1B29EB-BA61-C6F8-70C0-B7B71A5141B7}"/>
              </a:ext>
            </a:extLst>
          </p:cNvPr>
          <p:cNvCxnSpPr>
            <a:cxnSpLocks/>
            <a:stCxn id="23" idx="0"/>
          </p:cNvCxnSpPr>
          <p:nvPr/>
        </p:nvCxnSpPr>
        <p:spPr>
          <a:xfrm flipV="1">
            <a:off x="5368133" y="2119462"/>
            <a:ext cx="70994" cy="185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25A1882-956F-3C6A-6558-E0C67F5B760D}"/>
              </a:ext>
            </a:extLst>
          </p:cNvPr>
          <p:cNvSpPr/>
          <p:nvPr/>
        </p:nvSpPr>
        <p:spPr>
          <a:xfrm>
            <a:off x="4570241" y="3035204"/>
            <a:ext cx="180000" cy="450117"/>
          </a:xfrm>
          <a:prstGeom prst="rect">
            <a:avLst/>
          </a:prstGeom>
          <a:solidFill>
            <a:srgbClr val="F8E67C"/>
          </a:solidFill>
          <a:ln>
            <a:solidFill>
              <a:srgbClr val="30572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7" name="Rectangle 16">
            <a:extLst>
              <a:ext uri="{FF2B5EF4-FFF2-40B4-BE49-F238E27FC236}">
                <a16:creationId xmlns:a16="http://schemas.microsoft.com/office/drawing/2014/main" id="{69BB0DD1-E5D8-47E4-9CD9-708E3A6F7977}"/>
              </a:ext>
            </a:extLst>
          </p:cNvPr>
          <p:cNvSpPr/>
          <p:nvPr/>
        </p:nvSpPr>
        <p:spPr>
          <a:xfrm>
            <a:off x="4242801" y="2119462"/>
            <a:ext cx="180000" cy="1365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9" name="Rectangle 18">
            <a:extLst>
              <a:ext uri="{FF2B5EF4-FFF2-40B4-BE49-F238E27FC236}">
                <a16:creationId xmlns:a16="http://schemas.microsoft.com/office/drawing/2014/main" id="{9BFCCC49-4AD3-9B6E-2722-3D0922542A5D}"/>
              </a:ext>
            </a:extLst>
          </p:cNvPr>
          <p:cNvSpPr/>
          <p:nvPr/>
        </p:nvSpPr>
        <p:spPr>
          <a:xfrm>
            <a:off x="4860045" y="3429014"/>
            <a:ext cx="180000" cy="45719"/>
          </a:xfrm>
          <a:prstGeom prst="rect">
            <a:avLst/>
          </a:prstGeom>
          <a:solidFill>
            <a:srgbClr val="CAD6D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Rectangle 22">
            <a:extLst>
              <a:ext uri="{FF2B5EF4-FFF2-40B4-BE49-F238E27FC236}">
                <a16:creationId xmlns:a16="http://schemas.microsoft.com/office/drawing/2014/main" id="{15469DC7-7D52-8879-4F05-B3D52604E020}"/>
              </a:ext>
            </a:extLst>
          </p:cNvPr>
          <p:cNvSpPr/>
          <p:nvPr/>
        </p:nvSpPr>
        <p:spPr>
          <a:xfrm>
            <a:off x="5278133" y="2304479"/>
            <a:ext cx="180000" cy="1190678"/>
          </a:xfrm>
          <a:prstGeom prst="rect">
            <a:avLst/>
          </a:prstGeom>
          <a:solidFill>
            <a:srgbClr val="3694A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7" name="Straight Connector 6">
            <a:extLst>
              <a:ext uri="{FF2B5EF4-FFF2-40B4-BE49-F238E27FC236}">
                <a16:creationId xmlns:a16="http://schemas.microsoft.com/office/drawing/2014/main" id="{2FDA16DB-D0B2-94A6-B1CA-7053B3BC8C0A}"/>
              </a:ext>
            </a:extLst>
          </p:cNvPr>
          <p:cNvCxnSpPr>
            <a:cxnSpLocks/>
          </p:cNvCxnSpPr>
          <p:nvPr/>
        </p:nvCxnSpPr>
        <p:spPr>
          <a:xfrm>
            <a:off x="4145901" y="3485325"/>
            <a:ext cx="4502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14040-DC25-A8A9-7182-D928F6DFE3CE}"/>
              </a:ext>
            </a:extLst>
          </p:cNvPr>
          <p:cNvCxnSpPr>
            <a:cxnSpLocks/>
          </p:cNvCxnSpPr>
          <p:nvPr/>
        </p:nvCxnSpPr>
        <p:spPr>
          <a:xfrm>
            <a:off x="4151997" y="1017725"/>
            <a:ext cx="0" cy="24676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9B7C51-21A2-1AA0-5EE6-2919B27015E2}"/>
              </a:ext>
            </a:extLst>
          </p:cNvPr>
          <p:cNvCxnSpPr/>
          <p:nvPr/>
        </p:nvCxnSpPr>
        <p:spPr>
          <a:xfrm>
            <a:off x="4941546" y="3485318"/>
            <a:ext cx="0" cy="126000"/>
          </a:xfrm>
          <a:prstGeom prst="line">
            <a:avLst/>
          </a:prstGeom>
          <a:ln w="19050">
            <a:solidFill>
              <a:srgbClr val="30572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2EA921-D6DA-FEA9-A6C1-AA2BAB617F2A}"/>
              </a:ext>
            </a:extLst>
          </p:cNvPr>
          <p:cNvCxnSpPr/>
          <p:nvPr/>
        </p:nvCxnSpPr>
        <p:spPr>
          <a:xfrm>
            <a:off x="4458801" y="1953139"/>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75D06E-DF74-2DE1-3615-0DCD64C43701}"/>
              </a:ext>
            </a:extLst>
          </p:cNvPr>
          <p:cNvCxnSpPr>
            <a:cxnSpLocks/>
          </p:cNvCxnSpPr>
          <p:nvPr/>
        </p:nvCxnSpPr>
        <p:spPr>
          <a:xfrm>
            <a:off x="4715569" y="2852420"/>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E57C1D-355C-8519-5669-485B92A743D6}"/>
              </a:ext>
            </a:extLst>
          </p:cNvPr>
          <p:cNvSpPr txBox="1"/>
          <p:nvPr/>
        </p:nvSpPr>
        <p:spPr>
          <a:xfrm>
            <a:off x="4493524" y="2667273"/>
            <a:ext cx="637169" cy="230832"/>
          </a:xfrm>
          <a:prstGeom prst="rect">
            <a:avLst/>
          </a:prstGeom>
          <a:noFill/>
        </p:spPr>
        <p:txBody>
          <a:bodyPr wrap="square" rtlCol="1">
            <a:spAutoFit/>
          </a:bodyPr>
          <a:lstStyle/>
          <a:p>
            <a:pPr algn="ctr"/>
            <a:r>
              <a:rPr lang="en-US" sz="900" dirty="0">
                <a:solidFill>
                  <a:srgbClr val="CAD6DB"/>
                </a:solidFill>
              </a:rPr>
              <a:t>1.66 A</a:t>
            </a:r>
            <a:endParaRPr lang="ar-SA" sz="900" dirty="0">
              <a:solidFill>
                <a:srgbClr val="CAD6DB"/>
              </a:solidFill>
            </a:endParaRPr>
          </a:p>
        </p:txBody>
      </p:sp>
      <p:cxnSp>
        <p:nvCxnSpPr>
          <p:cNvPr id="43" name="Straight Connector 42">
            <a:extLst>
              <a:ext uri="{FF2B5EF4-FFF2-40B4-BE49-F238E27FC236}">
                <a16:creationId xmlns:a16="http://schemas.microsoft.com/office/drawing/2014/main" id="{B4A55B3A-56A0-DD7D-1A0F-A5E929CC2BED}"/>
              </a:ext>
            </a:extLst>
          </p:cNvPr>
          <p:cNvCxnSpPr/>
          <p:nvPr/>
        </p:nvCxnSpPr>
        <p:spPr>
          <a:xfrm>
            <a:off x="5028008" y="331598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11F57D2-E998-E6CB-2EE5-7471F0C45CA8}"/>
              </a:ext>
            </a:extLst>
          </p:cNvPr>
          <p:cNvSpPr txBox="1"/>
          <p:nvPr/>
        </p:nvSpPr>
        <p:spPr>
          <a:xfrm>
            <a:off x="4801958" y="3133774"/>
            <a:ext cx="637169" cy="230832"/>
          </a:xfrm>
          <a:prstGeom prst="rect">
            <a:avLst/>
          </a:prstGeom>
          <a:noFill/>
        </p:spPr>
        <p:txBody>
          <a:bodyPr wrap="square" rtlCol="1">
            <a:spAutoFit/>
          </a:bodyPr>
          <a:lstStyle/>
          <a:p>
            <a:pPr algn="ctr"/>
            <a:r>
              <a:rPr lang="en-US" sz="900" dirty="0">
                <a:solidFill>
                  <a:srgbClr val="CAD6DB"/>
                </a:solidFill>
              </a:rPr>
              <a:t>0 W</a:t>
            </a:r>
            <a:endParaRPr lang="ar-SA" sz="900" dirty="0">
              <a:solidFill>
                <a:srgbClr val="CAD6DB"/>
              </a:solidFill>
            </a:endParaRPr>
          </a:p>
        </p:txBody>
      </p:sp>
      <p:cxnSp>
        <p:nvCxnSpPr>
          <p:cNvPr id="46" name="Straight Connector 45">
            <a:extLst>
              <a:ext uri="{FF2B5EF4-FFF2-40B4-BE49-F238E27FC236}">
                <a16:creationId xmlns:a16="http://schemas.microsoft.com/office/drawing/2014/main" id="{C5A16C22-50DD-7BBB-46B8-F08ACA8C2F76}"/>
              </a:ext>
            </a:extLst>
          </p:cNvPr>
          <p:cNvCxnSpPr/>
          <p:nvPr/>
        </p:nvCxnSpPr>
        <p:spPr>
          <a:xfrm>
            <a:off x="5438746" y="2119462"/>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6696A05-DCF9-1EAF-F645-23EE185C4B9F}"/>
              </a:ext>
            </a:extLst>
          </p:cNvPr>
          <p:cNvSpPr txBox="1"/>
          <p:nvPr/>
        </p:nvSpPr>
        <p:spPr>
          <a:xfrm>
            <a:off x="4458801" y="3531451"/>
            <a:ext cx="1077380" cy="400110"/>
          </a:xfrm>
          <a:prstGeom prst="rect">
            <a:avLst/>
          </a:prstGeom>
          <a:noFill/>
        </p:spPr>
        <p:txBody>
          <a:bodyPr wrap="square" rtlCol="1">
            <a:spAutoFit/>
          </a:bodyPr>
          <a:lstStyle/>
          <a:p>
            <a:r>
              <a:rPr lang="en-US" sz="2000" b="1" dirty="0">
                <a:solidFill>
                  <a:schemeClr val="accent1"/>
                </a:solidFill>
              </a:rPr>
              <a:t>Case 1</a:t>
            </a:r>
            <a:endParaRPr lang="ar-SA" sz="2000" b="1" dirty="0">
              <a:solidFill>
                <a:schemeClr val="accent1"/>
              </a:solidFill>
            </a:endParaRPr>
          </a:p>
        </p:txBody>
      </p:sp>
      <mc:AlternateContent xmlns:mc="http://schemas.openxmlformats.org/markup-compatibility/2006">
        <mc:Choice xmlns:a14="http://schemas.microsoft.com/office/drawing/2010/main" Requires="a14">
          <p:sp>
            <p:nvSpPr>
              <p:cNvPr id="896" name="Google Shape;961;p48">
                <a:extLst>
                  <a:ext uri="{FF2B5EF4-FFF2-40B4-BE49-F238E27FC236}">
                    <a16:creationId xmlns:a16="http://schemas.microsoft.com/office/drawing/2014/main" id="{1D18FB8D-F900-00ED-B457-C3994C53D5BD}"/>
                  </a:ext>
                </a:extLst>
              </p:cNvPr>
              <p:cNvSpPr txBox="1"/>
              <p:nvPr/>
            </p:nvSpPr>
            <p:spPr>
              <a:xfrm flipH="1">
                <a:off x="146709" y="430293"/>
                <a:ext cx="3810418" cy="2530592"/>
              </a:xfrm>
              <a:prstGeom prst="rect">
                <a:avLst/>
              </a:prstGeom>
              <a:noFill/>
              <a:ln>
                <a:noFill/>
              </a:ln>
            </p:spPr>
            <p:txBody>
              <a:bodyPr spcFirstLastPara="1" wrap="square" lIns="0" tIns="4775" rIns="0" bIns="0" anchor="t" anchorCtr="0">
                <a:noAutofit/>
              </a:bodyPr>
              <a:lstStyle/>
              <a:p>
                <a:pPr lvl="0"/>
                <a:r>
                  <a:rPr lang="en-US" sz="1600" b="1" dirty="0">
                    <a:solidFill>
                      <a:srgbClr val="FFFFFF"/>
                    </a:solidFill>
                    <a:latin typeface="Righteous"/>
                    <a:ea typeface="Jura"/>
                    <a:cs typeface="Jura"/>
                    <a:sym typeface="Righteous"/>
                  </a:rPr>
                  <a:t>Case 1</a:t>
                </a:r>
                <a:endParaRPr lang="en-US" sz="1600" b="1" dirty="0">
                  <a:solidFill>
                    <a:schemeClr val="lt1"/>
                  </a:solidFill>
                  <a:latin typeface="Jura"/>
                  <a:ea typeface="Jura"/>
                  <a:cs typeface="Jura"/>
                  <a:sym typeface="Jura"/>
                </a:endParaRPr>
              </a:p>
              <a:p>
                <a:pPr lvl="0" algn="just"/>
                <a:r>
                  <a:rPr lang="en-US" sz="1200" dirty="0">
                    <a:solidFill>
                      <a:schemeClr val="lt1"/>
                    </a:solidFill>
                    <a:latin typeface="Jura"/>
                    <a:ea typeface="Jura"/>
                    <a:cs typeface="Jura"/>
                    <a:sym typeface="Jura"/>
                  </a:rPr>
                  <a:t>We will assume that the transmission line has a capacitive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0</m:t>
                    </m:r>
                    <m:r>
                      <a:rPr lang="en-US" sz="1200" i="1">
                        <a:solidFill>
                          <a:schemeClr val="accent1"/>
                        </a:solidFill>
                        <a:latin typeface="Cambria Math" panose="02040503050406030204" pitchFamily="18" charset="0"/>
                        <a:ea typeface="Jura"/>
                        <a:cs typeface="Jura"/>
                        <a:sym typeface="Jura"/>
                      </a:rPr>
                      <m:t>.</m:t>
                    </m:r>
                    <m:r>
                      <a:rPr lang="en-US" sz="1200" i="1">
                        <a:solidFill>
                          <a:schemeClr val="accent1"/>
                        </a:solidFill>
                        <a:latin typeface="Cambria Math" panose="02040503050406030204" pitchFamily="18" charset="0"/>
                        <a:ea typeface="Jura"/>
                        <a:cs typeface="Jura"/>
                        <a:sym typeface="Jura"/>
                      </a:rPr>
                      <m:t>02</m:t>
                    </m:r>
                    <m:r>
                      <a:rPr lang="en-US" sz="1200" i="1">
                        <a:solidFill>
                          <a:schemeClr val="accent1"/>
                        </a:solidFill>
                        <a:latin typeface="Cambria Math" panose="02040503050406030204" pitchFamily="18" charset="0"/>
                        <a:ea typeface="Cambria Math" panose="02040503050406030204" pitchFamily="18" charset="0"/>
                        <a:cs typeface="Jura"/>
                        <a:sym typeface="Jura"/>
                      </a:rPr>
                      <m:t>𝜇</m:t>
                    </m:r>
                    <m:r>
                      <a:rPr lang="en-US" sz="1200" i="1">
                        <a:solidFill>
                          <a:schemeClr val="accent1"/>
                        </a:solidFill>
                        <a:latin typeface="Cambria Math" panose="02040503050406030204" pitchFamily="18" charset="0"/>
                        <a:ea typeface="Cambria Math" panose="02040503050406030204" pitchFamily="18" charset="0"/>
                        <a:cs typeface="Jura"/>
                        <a:sym typeface="Jura"/>
                      </a:rPr>
                      <m:t>𝐹</m:t>
                    </m:r>
                  </m:oMath>
                </a14:m>
                <a:r>
                  <a:rPr lang="en-US" sz="1200" dirty="0">
                    <a:solidFill>
                      <a:schemeClr val="lt1"/>
                    </a:solidFill>
                    <a:latin typeface="Jura"/>
                    <a:ea typeface="Jura"/>
                    <a:cs typeface="Jura"/>
                    <a:sym typeface="Jura"/>
                  </a:rPr>
                  <a:t>, an inductive load </a:t>
                </a:r>
                <a:r>
                  <a:rPr lang="en-US" sz="1200" i="1" dirty="0">
                    <a:solidFill>
                      <a:schemeClr val="accent1"/>
                    </a:solidFill>
                    <a:latin typeface="Jura"/>
                    <a:ea typeface="Jura"/>
                    <a:cs typeface="Jura"/>
                    <a:sym typeface="Jura"/>
                  </a:rPr>
                  <a:t>0.35H</a:t>
                </a:r>
                <a:r>
                  <a:rPr lang="en-US" sz="1200" dirty="0">
                    <a:solidFill>
                      <a:schemeClr val="lt1"/>
                    </a:solidFill>
                    <a:latin typeface="Jura"/>
                    <a:ea typeface="Jura"/>
                    <a:cs typeface="Jura"/>
                    <a:sym typeface="Jura"/>
                  </a:rPr>
                  <a:t>, and a resistive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20</m:t>
                    </m:r>
                    <m:r>
                      <m:rPr>
                        <m:sty m:val="p"/>
                      </m:rPr>
                      <a:rPr lang="en-US" sz="1200" i="1">
                        <a:solidFill>
                          <a:schemeClr val="accent1"/>
                        </a:solidFill>
                        <a:latin typeface="Cambria Math" panose="02040503050406030204" pitchFamily="18" charset="0"/>
                        <a:ea typeface="Cambria Math" panose="02040503050406030204" pitchFamily="18" charset="0"/>
                        <a:cs typeface="Jura"/>
                        <a:sym typeface="Jura"/>
                      </a:rPr>
                      <m:t>Ω</m:t>
                    </m:r>
                  </m:oMath>
                </a14:m>
                <a:r>
                  <a:rPr lang="en-US" sz="1200" dirty="0">
                    <a:solidFill>
                      <a:schemeClr val="lt1"/>
                    </a:solidFill>
                    <a:latin typeface="Jura"/>
                    <a:ea typeface="Jura"/>
                    <a:cs typeface="Jura"/>
                    <a:sym typeface="Jura"/>
                  </a:rPr>
                  <a:t> As we can see from the table, there is no active power, even though there is a resistive load in the transmission lines. The reason is simple: comparing the resistive load with the current flowing through it and the reactive power, the difference is so large that it is negligible. </a:t>
                </a:r>
              </a:p>
              <a:p>
                <a:pPr lvl="0" algn="just"/>
                <a:endParaRPr lang="en-US" sz="1200" dirty="0">
                  <a:solidFill>
                    <a:schemeClr val="lt1"/>
                  </a:solidFill>
                  <a:latin typeface="Jura"/>
                  <a:ea typeface="Jura"/>
                  <a:cs typeface="Jura"/>
                  <a:sym typeface="Jura"/>
                </a:endParaRPr>
              </a:p>
              <a:p>
                <a:pPr algn="just"/>
                <a:r>
                  <a:rPr lang="en-US" sz="1600" b="1" dirty="0">
                    <a:solidFill>
                      <a:srgbClr val="191919"/>
                    </a:solidFill>
                    <a:latin typeface="Righteous"/>
                    <a:ea typeface="Jura"/>
                    <a:cs typeface="Jura"/>
                    <a:sym typeface="Righteous"/>
                  </a:rPr>
                  <a:t>Case 2</a:t>
                </a:r>
                <a:endParaRPr lang="en-US" sz="1600" b="1" dirty="0">
                  <a:solidFill>
                    <a:srgbClr val="191919"/>
                  </a:solidFill>
                  <a:latin typeface="Jura"/>
                  <a:ea typeface="Jura"/>
                  <a:cs typeface="Jura"/>
                  <a:sym typeface="Jura"/>
                </a:endParaRPr>
              </a:p>
              <a:p>
                <a:pPr lvl="0" algn="just"/>
                <a:r>
                  <a:rPr lang="en-US" sz="1200" dirty="0">
                    <a:solidFill>
                      <a:srgbClr val="191919"/>
                    </a:solidFill>
                    <a:latin typeface="Jura"/>
                    <a:ea typeface="Jura"/>
                    <a:cs typeface="Jura"/>
                    <a:sym typeface="Jura"/>
                  </a:rPr>
                  <a:t>Now the load values ​​have changed to a capacitive load </a:t>
                </a:r>
                <a14:m>
                  <m:oMath xmlns:m="http://schemas.openxmlformats.org/officeDocument/2006/math">
                    <m:r>
                      <a:rPr lang="en-US" sz="1200" i="1">
                        <a:solidFill>
                          <a:srgbClr val="191919"/>
                        </a:solidFill>
                        <a:latin typeface="Cambria Math" panose="02040503050406030204" pitchFamily="18" charset="0"/>
                        <a:ea typeface="Jura"/>
                        <a:cs typeface="Jura"/>
                        <a:sym typeface="Jura"/>
                      </a:rPr>
                      <m:t>0</m:t>
                    </m:r>
                    <m:r>
                      <a:rPr lang="en-US" sz="1200" i="1">
                        <a:solidFill>
                          <a:srgbClr val="191919"/>
                        </a:solidFill>
                        <a:latin typeface="Cambria Math" panose="02040503050406030204" pitchFamily="18" charset="0"/>
                        <a:ea typeface="Jura"/>
                        <a:cs typeface="Jura"/>
                        <a:sym typeface="Jura"/>
                      </a:rPr>
                      <m:t>.</m:t>
                    </m:r>
                    <m:r>
                      <a:rPr lang="en-US" sz="1200" i="1">
                        <a:solidFill>
                          <a:srgbClr val="191919"/>
                        </a:solidFill>
                        <a:latin typeface="Cambria Math" panose="02040503050406030204" pitchFamily="18" charset="0"/>
                        <a:ea typeface="Jura"/>
                        <a:cs typeface="Jura"/>
                        <a:sym typeface="Jura"/>
                      </a:rPr>
                      <m:t>04</m:t>
                    </m:r>
                    <m:r>
                      <a:rPr lang="en-US" sz="1200" i="1">
                        <a:solidFill>
                          <a:srgbClr val="191919"/>
                        </a:solidFill>
                        <a:latin typeface="Cambria Math" panose="02040503050406030204" pitchFamily="18" charset="0"/>
                        <a:ea typeface="Cambria Math" panose="02040503050406030204" pitchFamily="18" charset="0"/>
                        <a:cs typeface="Jura"/>
                        <a:sym typeface="Jura"/>
                      </a:rPr>
                      <m:t>𝜇</m:t>
                    </m:r>
                    <m:r>
                      <a:rPr lang="en-US" sz="1200" i="1">
                        <a:solidFill>
                          <a:srgbClr val="191919"/>
                        </a:solidFill>
                        <a:latin typeface="Cambria Math" panose="02040503050406030204" pitchFamily="18" charset="0"/>
                        <a:ea typeface="Cambria Math" panose="02040503050406030204" pitchFamily="18" charset="0"/>
                        <a:cs typeface="Jura"/>
                        <a:sym typeface="Jura"/>
                      </a:rPr>
                      <m:t>𝐹</m:t>
                    </m:r>
                  </m:oMath>
                </a14:m>
                <a:r>
                  <a:rPr lang="en-US" sz="1200" dirty="0">
                    <a:solidFill>
                      <a:srgbClr val="191919"/>
                    </a:solidFill>
                    <a:latin typeface="Jura"/>
                    <a:ea typeface="Jura"/>
                    <a:cs typeface="Jura"/>
                    <a:sym typeface="Jura"/>
                  </a:rPr>
                  <a:t>,  while keeping the resistance value and inductive load  constant.</a:t>
                </a:r>
              </a:p>
              <a:p>
                <a:pPr lvl="0" algn="just"/>
                <a:endParaRPr lang="en-US" sz="1200" dirty="0">
                  <a:solidFill>
                    <a:srgbClr val="191919"/>
                  </a:solidFill>
                  <a:latin typeface="Jura"/>
                  <a:ea typeface="Jura"/>
                  <a:cs typeface="Jura"/>
                  <a:sym typeface="Jura"/>
                </a:endParaRPr>
              </a:p>
              <a:p>
                <a:pPr algn="just"/>
                <a:r>
                  <a:rPr lang="en-US" sz="1600" b="1" dirty="0">
                    <a:solidFill>
                      <a:srgbClr val="191919"/>
                    </a:solidFill>
                    <a:latin typeface="Righteous"/>
                    <a:ea typeface="Jura"/>
                    <a:cs typeface="Jura"/>
                    <a:sym typeface="Righteous"/>
                  </a:rPr>
                  <a:t>Case 3</a:t>
                </a:r>
                <a:endParaRPr lang="en-US" sz="1600" b="1" dirty="0">
                  <a:solidFill>
                    <a:srgbClr val="191919"/>
                  </a:solidFill>
                  <a:latin typeface="Jura"/>
                  <a:ea typeface="Jura"/>
                  <a:cs typeface="Jura"/>
                  <a:sym typeface="Jura"/>
                </a:endParaRPr>
              </a:p>
              <a:p>
                <a:pPr lvl="0" algn="just"/>
                <a:r>
                  <a:rPr lang="en-US" sz="1200" dirty="0">
                    <a:solidFill>
                      <a:srgbClr val="191919"/>
                    </a:solidFill>
                    <a:latin typeface="Jura"/>
                    <a:ea typeface="Jura"/>
                    <a:cs typeface="Jura"/>
                    <a:sym typeface="Jura"/>
                  </a:rPr>
                  <a:t>Now the load values ​​have changed to a capacitive load </a:t>
                </a:r>
                <a14:m>
                  <m:oMath xmlns:m="http://schemas.openxmlformats.org/officeDocument/2006/math">
                    <m:r>
                      <a:rPr lang="en-US" sz="1200" i="1">
                        <a:solidFill>
                          <a:srgbClr val="191919"/>
                        </a:solidFill>
                        <a:latin typeface="Cambria Math" panose="02040503050406030204" pitchFamily="18" charset="0"/>
                        <a:ea typeface="Jura"/>
                        <a:cs typeface="Jura"/>
                        <a:sym typeface="Jura"/>
                      </a:rPr>
                      <m:t>0</m:t>
                    </m:r>
                    <m:r>
                      <a:rPr lang="en-US" sz="1200" i="1">
                        <a:solidFill>
                          <a:srgbClr val="191919"/>
                        </a:solidFill>
                        <a:latin typeface="Cambria Math" panose="02040503050406030204" pitchFamily="18" charset="0"/>
                        <a:ea typeface="Jura"/>
                        <a:cs typeface="Jura"/>
                        <a:sym typeface="Jura"/>
                      </a:rPr>
                      <m:t>.</m:t>
                    </m:r>
                    <m:r>
                      <a:rPr lang="en-US" sz="1200" i="1">
                        <a:solidFill>
                          <a:srgbClr val="191919"/>
                        </a:solidFill>
                        <a:latin typeface="Cambria Math" panose="02040503050406030204" pitchFamily="18" charset="0"/>
                        <a:ea typeface="Jura"/>
                        <a:cs typeface="Jura"/>
                        <a:sym typeface="Jura"/>
                      </a:rPr>
                      <m:t>06</m:t>
                    </m:r>
                    <m:r>
                      <a:rPr lang="en-US" sz="1200" i="1">
                        <a:solidFill>
                          <a:srgbClr val="191919"/>
                        </a:solidFill>
                        <a:latin typeface="Cambria Math" panose="02040503050406030204" pitchFamily="18" charset="0"/>
                        <a:ea typeface="Cambria Math" panose="02040503050406030204" pitchFamily="18" charset="0"/>
                        <a:cs typeface="Jura"/>
                        <a:sym typeface="Jura"/>
                      </a:rPr>
                      <m:t>𝜇</m:t>
                    </m:r>
                    <m:r>
                      <a:rPr lang="en-US" sz="1200" i="1">
                        <a:solidFill>
                          <a:srgbClr val="191919"/>
                        </a:solidFill>
                        <a:latin typeface="Cambria Math" panose="02040503050406030204" pitchFamily="18" charset="0"/>
                        <a:ea typeface="Cambria Math" panose="02040503050406030204" pitchFamily="18" charset="0"/>
                        <a:cs typeface="Jura"/>
                        <a:sym typeface="Jura"/>
                      </a:rPr>
                      <m:t>𝐹</m:t>
                    </m:r>
                  </m:oMath>
                </a14:m>
                <a:r>
                  <a:rPr lang="en-US" sz="1200" dirty="0">
                    <a:solidFill>
                      <a:srgbClr val="191919"/>
                    </a:solidFill>
                    <a:latin typeface="Jura"/>
                    <a:ea typeface="Jura"/>
                    <a:cs typeface="Jura"/>
                    <a:sym typeface="Jura"/>
                  </a:rPr>
                  <a:t>,  while keeping the resistance value and inductive load  constant.</a:t>
                </a:r>
              </a:p>
              <a:p>
                <a:pPr lvl="0" algn="just"/>
                <a:endParaRPr lang="en-US" sz="1200" dirty="0">
                  <a:solidFill>
                    <a:schemeClr val="lt1"/>
                  </a:solidFill>
                  <a:latin typeface="Jura"/>
                  <a:ea typeface="Jura"/>
                  <a:cs typeface="Jura"/>
                  <a:sym typeface="Jura"/>
                </a:endParaRPr>
              </a:p>
              <a:p>
                <a:pPr lvl="0" algn="just"/>
                <a:endParaRPr sz="1200" dirty="0">
                  <a:solidFill>
                    <a:schemeClr val="lt1"/>
                  </a:solidFill>
                  <a:latin typeface="Jura"/>
                  <a:ea typeface="Jura"/>
                  <a:cs typeface="Jura"/>
                  <a:sym typeface="Jura"/>
                </a:endParaRPr>
              </a:p>
            </p:txBody>
          </p:sp>
        </mc:Choice>
        <mc:Fallback>
          <p:sp>
            <p:nvSpPr>
              <p:cNvPr id="896" name="Google Shape;961;p48">
                <a:extLst>
                  <a:ext uri="{FF2B5EF4-FFF2-40B4-BE49-F238E27FC236}">
                    <a16:creationId xmlns:a16="http://schemas.microsoft.com/office/drawing/2014/main" id="{1D18FB8D-F900-00ED-B457-C3994C53D5BD}"/>
                  </a:ext>
                </a:extLst>
              </p:cNvPr>
              <p:cNvSpPr txBox="1">
                <a:spLocks noRot="1" noChangeAspect="1" noMove="1" noResize="1" noEditPoints="1" noAdjustHandles="1" noChangeArrowheads="1" noChangeShapeType="1" noTextEdit="1"/>
              </p:cNvSpPr>
              <p:nvPr/>
            </p:nvSpPr>
            <p:spPr>
              <a:xfrm flipH="1">
                <a:off x="146709" y="430293"/>
                <a:ext cx="3810418" cy="2530592"/>
              </a:xfrm>
              <a:prstGeom prst="rect">
                <a:avLst/>
              </a:prstGeom>
              <a:blipFill>
                <a:blip r:embed="rId3"/>
                <a:stretch>
                  <a:fillRect l="-3200" t="-2410" r="-2560" b="-48193"/>
                </a:stretch>
              </a:blipFill>
              <a:ln>
                <a:noFill/>
              </a:ln>
            </p:spPr>
            <p:txBody>
              <a:bodyPr/>
              <a:lstStyle/>
              <a:p>
                <a:r>
                  <a:rPr lang="ar-SA">
                    <a:noFill/>
                  </a:rPr>
                  <a:t> </a:t>
                </a:r>
              </a:p>
            </p:txBody>
          </p:sp>
        </mc:Fallback>
      </mc:AlternateContent>
      <p:sp>
        <p:nvSpPr>
          <p:cNvPr id="899" name="TextBox 898">
            <a:extLst>
              <a:ext uri="{FF2B5EF4-FFF2-40B4-BE49-F238E27FC236}">
                <a16:creationId xmlns:a16="http://schemas.microsoft.com/office/drawing/2014/main" id="{0DB039C7-B24C-27C8-DF77-C12850100ECE}"/>
              </a:ext>
            </a:extLst>
          </p:cNvPr>
          <p:cNvSpPr txBox="1"/>
          <p:nvPr/>
        </p:nvSpPr>
        <p:spPr>
          <a:xfrm>
            <a:off x="4997491" y="1936333"/>
            <a:ext cx="791890" cy="230832"/>
          </a:xfrm>
          <a:prstGeom prst="rect">
            <a:avLst/>
          </a:prstGeom>
          <a:noFill/>
        </p:spPr>
        <p:txBody>
          <a:bodyPr wrap="square" rtlCol="1">
            <a:spAutoFit/>
          </a:bodyPr>
          <a:lstStyle/>
          <a:p>
            <a:pPr algn="ctr"/>
            <a:r>
              <a:rPr lang="en-US" sz="900" dirty="0">
                <a:solidFill>
                  <a:srgbClr val="CAD6DB"/>
                </a:solidFill>
              </a:rPr>
              <a:t>-1.1 MVAR</a:t>
            </a:r>
            <a:endParaRPr lang="ar-SA" sz="900" dirty="0">
              <a:solidFill>
                <a:srgbClr val="CAD6DB"/>
              </a:solidFill>
            </a:endParaRPr>
          </a:p>
        </p:txBody>
      </p:sp>
      <p:sp>
        <p:nvSpPr>
          <p:cNvPr id="908" name="Google Shape;961;p48">
            <a:extLst>
              <a:ext uri="{FF2B5EF4-FFF2-40B4-BE49-F238E27FC236}">
                <a16:creationId xmlns:a16="http://schemas.microsoft.com/office/drawing/2014/main" id="{666C155C-6EB0-CB60-187D-EF05246BA7F5}"/>
              </a:ext>
            </a:extLst>
          </p:cNvPr>
          <p:cNvSpPr txBox="1"/>
          <p:nvPr/>
        </p:nvSpPr>
        <p:spPr>
          <a:xfrm flipH="1">
            <a:off x="154681" y="4270408"/>
            <a:ext cx="6957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US" dirty="0">
                <a:solidFill>
                  <a:schemeClr val="lt1"/>
                </a:solidFill>
                <a:latin typeface="Jura"/>
                <a:ea typeface="Jura"/>
                <a:cs typeface="Jura"/>
                <a:sym typeface="Jura"/>
              </a:rPr>
              <a:t>Voltage</a:t>
            </a:r>
          </a:p>
          <a:p>
            <a:pPr marL="0" marR="0" lvl="0" indent="0" algn="r" rtl="0">
              <a:lnSpc>
                <a:spcPct val="100000"/>
              </a:lnSpc>
              <a:spcBef>
                <a:spcPts val="0"/>
              </a:spcBef>
              <a:spcAft>
                <a:spcPts val="0"/>
              </a:spcAft>
              <a:buNone/>
            </a:pPr>
            <a:r>
              <a:rPr lang="en-US" dirty="0">
                <a:solidFill>
                  <a:schemeClr val="lt1"/>
                </a:solidFill>
                <a:latin typeface="Jura"/>
                <a:ea typeface="Jura"/>
                <a:cs typeface="Jura"/>
                <a:sym typeface="Jura"/>
              </a:rPr>
              <a:t>Receive   </a:t>
            </a:r>
            <a:endParaRPr dirty="0">
              <a:solidFill>
                <a:schemeClr val="lt1"/>
              </a:solidFill>
              <a:latin typeface="Jura"/>
              <a:ea typeface="Jura"/>
              <a:cs typeface="Jura"/>
              <a:sym typeface="Jura"/>
            </a:endParaRPr>
          </a:p>
        </p:txBody>
      </p:sp>
      <p:sp>
        <p:nvSpPr>
          <p:cNvPr id="909" name="Google Shape;962;p48">
            <a:extLst>
              <a:ext uri="{FF2B5EF4-FFF2-40B4-BE49-F238E27FC236}">
                <a16:creationId xmlns:a16="http://schemas.microsoft.com/office/drawing/2014/main" id="{DC2D3786-6F8E-FE09-341C-80FE23981D81}"/>
              </a:ext>
            </a:extLst>
          </p:cNvPr>
          <p:cNvSpPr/>
          <p:nvPr/>
        </p:nvSpPr>
        <p:spPr>
          <a:xfrm>
            <a:off x="918106" y="4270408"/>
            <a:ext cx="193800" cy="19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63;p48">
            <a:extLst>
              <a:ext uri="{FF2B5EF4-FFF2-40B4-BE49-F238E27FC236}">
                <a16:creationId xmlns:a16="http://schemas.microsoft.com/office/drawing/2014/main" id="{8F898051-701F-AD1F-D5FF-CE55A41448B2}"/>
              </a:ext>
            </a:extLst>
          </p:cNvPr>
          <p:cNvSpPr txBox="1"/>
          <p:nvPr/>
        </p:nvSpPr>
        <p:spPr>
          <a:xfrm flipH="1">
            <a:off x="1202006" y="4270408"/>
            <a:ext cx="8052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 dirty="0">
                <a:solidFill>
                  <a:schemeClr val="lt1"/>
                </a:solidFill>
                <a:latin typeface="Jura"/>
                <a:ea typeface="Jura"/>
                <a:cs typeface="Jura"/>
                <a:sym typeface="Jura"/>
              </a:rPr>
              <a:t>Current </a:t>
            </a:r>
            <a:endParaRPr dirty="0">
              <a:solidFill>
                <a:schemeClr val="lt1"/>
              </a:solidFill>
              <a:latin typeface="Jura"/>
              <a:ea typeface="Jura"/>
              <a:cs typeface="Jura"/>
              <a:sym typeface="Jura"/>
            </a:endParaRPr>
          </a:p>
        </p:txBody>
      </p:sp>
      <p:sp>
        <p:nvSpPr>
          <p:cNvPr id="911" name="Google Shape;964;p48">
            <a:extLst>
              <a:ext uri="{FF2B5EF4-FFF2-40B4-BE49-F238E27FC236}">
                <a16:creationId xmlns:a16="http://schemas.microsoft.com/office/drawing/2014/main" id="{BACA101D-ED7E-48BF-B9EC-D5A121D950C3}"/>
              </a:ext>
            </a:extLst>
          </p:cNvPr>
          <p:cNvSpPr/>
          <p:nvPr/>
        </p:nvSpPr>
        <p:spPr>
          <a:xfrm>
            <a:off x="2074931" y="4270408"/>
            <a:ext cx="193800" cy="19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65;p48">
            <a:extLst>
              <a:ext uri="{FF2B5EF4-FFF2-40B4-BE49-F238E27FC236}">
                <a16:creationId xmlns:a16="http://schemas.microsoft.com/office/drawing/2014/main" id="{DD55243F-02FC-1C12-5ABC-6774EC7252EB}"/>
              </a:ext>
            </a:extLst>
          </p:cNvPr>
          <p:cNvSpPr txBox="1"/>
          <p:nvPr/>
        </p:nvSpPr>
        <p:spPr>
          <a:xfrm flipH="1">
            <a:off x="2311263" y="4283158"/>
            <a:ext cx="6210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 dirty="0">
                <a:solidFill>
                  <a:schemeClr val="lt1"/>
                </a:solidFill>
                <a:latin typeface="Jura"/>
                <a:ea typeface="Jura"/>
                <a:cs typeface="Jura"/>
                <a:sym typeface="Jura"/>
              </a:rPr>
              <a:t>Active Power</a:t>
            </a:r>
            <a:endParaRPr dirty="0">
              <a:solidFill>
                <a:schemeClr val="lt1"/>
              </a:solidFill>
              <a:latin typeface="Jura"/>
              <a:ea typeface="Jura"/>
              <a:cs typeface="Jura"/>
              <a:sym typeface="Jura"/>
            </a:endParaRPr>
          </a:p>
        </p:txBody>
      </p:sp>
      <p:sp>
        <p:nvSpPr>
          <p:cNvPr id="923" name="TextBox 922">
            <a:extLst>
              <a:ext uri="{FF2B5EF4-FFF2-40B4-BE49-F238E27FC236}">
                <a16:creationId xmlns:a16="http://schemas.microsoft.com/office/drawing/2014/main" id="{3F3802E0-65EC-BA48-C19B-91555682F821}"/>
              </a:ext>
            </a:extLst>
          </p:cNvPr>
          <p:cNvSpPr txBox="1"/>
          <p:nvPr/>
        </p:nvSpPr>
        <p:spPr>
          <a:xfrm>
            <a:off x="5789381" y="492423"/>
            <a:ext cx="469392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FFFFFF"/>
                </a:solidFill>
                <a:effectLst/>
                <a:uLnTx/>
                <a:uFillTx/>
                <a:latin typeface="Righteous"/>
                <a:sym typeface="Righteous"/>
              </a:rPr>
              <a:t>No </a:t>
            </a:r>
            <a:r>
              <a:rPr kumimoji="0" lang="en-US" sz="2800" b="1" i="0" u="none" strike="noStrike" kern="0" cap="none" spc="0" normalizeH="0" baseline="0" noProof="0" dirty="0">
                <a:ln>
                  <a:noFill/>
                </a:ln>
                <a:solidFill>
                  <a:srgbClr val="7BD159"/>
                </a:solidFill>
                <a:effectLst/>
                <a:uLnTx/>
                <a:uFillTx/>
                <a:latin typeface="Righteous"/>
                <a:sym typeface="Righteous"/>
              </a:rPr>
              <a:t>Load Case</a:t>
            </a:r>
            <a:endParaRPr lang="ar-SA" dirty="0"/>
          </a:p>
        </p:txBody>
      </p:sp>
      <p:sp>
        <p:nvSpPr>
          <p:cNvPr id="924" name="Google Shape;966;p48">
            <a:extLst>
              <a:ext uri="{FF2B5EF4-FFF2-40B4-BE49-F238E27FC236}">
                <a16:creationId xmlns:a16="http://schemas.microsoft.com/office/drawing/2014/main" id="{9AFA7F7A-F7DB-8854-3859-A504C63ADE5F}"/>
              </a:ext>
            </a:extLst>
          </p:cNvPr>
          <p:cNvSpPr/>
          <p:nvPr/>
        </p:nvSpPr>
        <p:spPr>
          <a:xfrm>
            <a:off x="2999976" y="4283158"/>
            <a:ext cx="193800" cy="193800"/>
          </a:xfrm>
          <a:prstGeom prst="rect">
            <a:avLst/>
          </a:prstGeom>
          <a:solidFill>
            <a:srgbClr val="CAD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65;p48">
            <a:extLst>
              <a:ext uri="{FF2B5EF4-FFF2-40B4-BE49-F238E27FC236}">
                <a16:creationId xmlns:a16="http://schemas.microsoft.com/office/drawing/2014/main" id="{68E46042-47CD-7A4D-E132-5BA25C0B9DF3}"/>
              </a:ext>
            </a:extLst>
          </p:cNvPr>
          <p:cNvSpPr txBox="1"/>
          <p:nvPr/>
        </p:nvSpPr>
        <p:spPr>
          <a:xfrm flipH="1">
            <a:off x="3283900" y="4270408"/>
            <a:ext cx="722570" cy="252900"/>
          </a:xfrm>
          <a:prstGeom prst="rect">
            <a:avLst/>
          </a:prstGeom>
          <a:no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dirty="0">
                <a:solidFill>
                  <a:schemeClr val="lt1"/>
                </a:solidFill>
                <a:latin typeface="Jura"/>
                <a:ea typeface="Jura"/>
                <a:cs typeface="Jura"/>
                <a:sym typeface="Jura"/>
              </a:rPr>
              <a:t>Reactive Power</a:t>
            </a:r>
            <a:endParaRPr dirty="0">
              <a:solidFill>
                <a:schemeClr val="lt1"/>
              </a:solidFill>
              <a:latin typeface="Jura"/>
              <a:ea typeface="Jura"/>
              <a:cs typeface="Jura"/>
              <a:sym typeface="Jura"/>
            </a:endParaRPr>
          </a:p>
        </p:txBody>
      </p:sp>
      <p:sp>
        <p:nvSpPr>
          <p:cNvPr id="926" name="Google Shape;966;p48">
            <a:extLst>
              <a:ext uri="{FF2B5EF4-FFF2-40B4-BE49-F238E27FC236}">
                <a16:creationId xmlns:a16="http://schemas.microsoft.com/office/drawing/2014/main" id="{4D901393-6F36-8D20-0D32-674E3423B899}"/>
              </a:ext>
            </a:extLst>
          </p:cNvPr>
          <p:cNvSpPr/>
          <p:nvPr/>
        </p:nvSpPr>
        <p:spPr>
          <a:xfrm>
            <a:off x="4049002" y="4270408"/>
            <a:ext cx="193800" cy="193800"/>
          </a:xfrm>
          <a:prstGeom prst="rect">
            <a:avLst/>
          </a:prstGeom>
          <a:solidFill>
            <a:srgbClr val="369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2A7B1EDC-4938-7F63-D3F5-29913859EF91}"/>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3FCC49F5-393B-2AE7-31A7-23581B75CADA}"/>
              </a:ext>
            </a:extLst>
          </p:cNvPr>
          <p:cNvCxnSpPr>
            <a:cxnSpLocks/>
            <a:stCxn id="17" idx="0"/>
          </p:cNvCxnSpPr>
          <p:nvPr/>
        </p:nvCxnSpPr>
        <p:spPr>
          <a:xfrm flipV="1">
            <a:off x="4332801" y="1953139"/>
            <a:ext cx="126000" cy="1663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BEB9EC6-6596-96B8-ED30-2D4B2891637B}"/>
              </a:ext>
            </a:extLst>
          </p:cNvPr>
          <p:cNvSpPr txBox="1"/>
          <p:nvPr/>
        </p:nvSpPr>
        <p:spPr>
          <a:xfrm>
            <a:off x="4254627" y="1776518"/>
            <a:ext cx="637169" cy="230832"/>
          </a:xfrm>
          <a:prstGeom prst="rect">
            <a:avLst/>
          </a:prstGeom>
          <a:noFill/>
        </p:spPr>
        <p:txBody>
          <a:bodyPr wrap="square" rtlCol="1">
            <a:spAutoFit/>
          </a:bodyPr>
          <a:lstStyle/>
          <a:p>
            <a:pPr algn="ctr"/>
            <a:r>
              <a:rPr lang="en-US" sz="900" dirty="0">
                <a:solidFill>
                  <a:srgbClr val="CAD6DB"/>
                </a:solidFill>
              </a:rPr>
              <a:t>219.5 Kv</a:t>
            </a:r>
            <a:endParaRPr lang="ar-SA" sz="900" dirty="0">
              <a:solidFill>
                <a:srgbClr val="CAD6DB"/>
              </a:solidFill>
            </a:endParaRPr>
          </a:p>
        </p:txBody>
      </p:sp>
      <p:cxnSp>
        <p:nvCxnSpPr>
          <p:cNvPr id="35" name="Straight Connector 34">
            <a:extLst>
              <a:ext uri="{FF2B5EF4-FFF2-40B4-BE49-F238E27FC236}">
                <a16:creationId xmlns:a16="http://schemas.microsoft.com/office/drawing/2014/main" id="{CA35F6D1-5B12-B20A-8E2D-1FF4BFA4FEED}"/>
              </a:ext>
            </a:extLst>
          </p:cNvPr>
          <p:cNvCxnSpPr>
            <a:cxnSpLocks/>
            <a:stCxn id="18" idx="0"/>
          </p:cNvCxnSpPr>
          <p:nvPr/>
        </p:nvCxnSpPr>
        <p:spPr>
          <a:xfrm flipV="1">
            <a:off x="4660241" y="2852420"/>
            <a:ext cx="55328" cy="182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D5BCAD-F759-1FEF-F74E-AF37FA30CF53}"/>
              </a:ext>
            </a:extLst>
          </p:cNvPr>
          <p:cNvCxnSpPr>
            <a:cxnSpLocks/>
            <a:stCxn id="19" idx="0"/>
          </p:cNvCxnSpPr>
          <p:nvPr/>
        </p:nvCxnSpPr>
        <p:spPr>
          <a:xfrm flipV="1">
            <a:off x="4950045"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656FC46-8112-38CB-50E8-3E8947404A88}"/>
              </a:ext>
            </a:extLst>
          </p:cNvPr>
          <p:cNvSpPr/>
          <p:nvPr/>
        </p:nvSpPr>
        <p:spPr>
          <a:xfrm>
            <a:off x="4570241" y="3035204"/>
            <a:ext cx="180000" cy="450117"/>
          </a:xfrm>
          <a:prstGeom prst="rect">
            <a:avLst/>
          </a:prstGeom>
          <a:solidFill>
            <a:srgbClr val="F8E67C"/>
          </a:solidFill>
          <a:ln>
            <a:solidFill>
              <a:srgbClr val="30572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7" name="Rectangle 16">
            <a:extLst>
              <a:ext uri="{FF2B5EF4-FFF2-40B4-BE49-F238E27FC236}">
                <a16:creationId xmlns:a16="http://schemas.microsoft.com/office/drawing/2014/main" id="{8740D178-08A6-D369-4F3C-DEEFA297821C}"/>
              </a:ext>
            </a:extLst>
          </p:cNvPr>
          <p:cNvSpPr/>
          <p:nvPr/>
        </p:nvSpPr>
        <p:spPr>
          <a:xfrm>
            <a:off x="4242801" y="2119462"/>
            <a:ext cx="180000" cy="1365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9" name="Rectangle 18">
            <a:extLst>
              <a:ext uri="{FF2B5EF4-FFF2-40B4-BE49-F238E27FC236}">
                <a16:creationId xmlns:a16="http://schemas.microsoft.com/office/drawing/2014/main" id="{E3947820-B540-0F8A-4C29-2701D85F32BA}"/>
              </a:ext>
            </a:extLst>
          </p:cNvPr>
          <p:cNvSpPr/>
          <p:nvPr/>
        </p:nvSpPr>
        <p:spPr>
          <a:xfrm>
            <a:off x="4860045" y="3429014"/>
            <a:ext cx="180000" cy="45719"/>
          </a:xfrm>
          <a:prstGeom prst="rect">
            <a:avLst/>
          </a:prstGeom>
          <a:solidFill>
            <a:srgbClr val="CAD6D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7" name="Straight Connector 6">
            <a:extLst>
              <a:ext uri="{FF2B5EF4-FFF2-40B4-BE49-F238E27FC236}">
                <a16:creationId xmlns:a16="http://schemas.microsoft.com/office/drawing/2014/main" id="{DEEB9E5C-7E16-1ED2-B5BF-A01E42880FBB}"/>
              </a:ext>
            </a:extLst>
          </p:cNvPr>
          <p:cNvCxnSpPr>
            <a:cxnSpLocks/>
          </p:cNvCxnSpPr>
          <p:nvPr/>
        </p:nvCxnSpPr>
        <p:spPr>
          <a:xfrm>
            <a:off x="4145901" y="3485325"/>
            <a:ext cx="4502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0310D5-A7CC-B838-7161-E9AAA61A8C86}"/>
              </a:ext>
            </a:extLst>
          </p:cNvPr>
          <p:cNvCxnSpPr>
            <a:cxnSpLocks/>
          </p:cNvCxnSpPr>
          <p:nvPr/>
        </p:nvCxnSpPr>
        <p:spPr>
          <a:xfrm>
            <a:off x="4151997" y="1017725"/>
            <a:ext cx="0" cy="24676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51AB8A-D1FF-40AF-D453-B397E0049BF0}"/>
              </a:ext>
            </a:extLst>
          </p:cNvPr>
          <p:cNvCxnSpPr/>
          <p:nvPr/>
        </p:nvCxnSpPr>
        <p:spPr>
          <a:xfrm>
            <a:off x="4941546" y="3485318"/>
            <a:ext cx="0" cy="126000"/>
          </a:xfrm>
          <a:prstGeom prst="line">
            <a:avLst/>
          </a:prstGeom>
          <a:ln w="19050">
            <a:solidFill>
              <a:srgbClr val="30572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0273C8-C0C6-A4D7-DE90-221702D60AFD}"/>
              </a:ext>
            </a:extLst>
          </p:cNvPr>
          <p:cNvCxnSpPr/>
          <p:nvPr/>
        </p:nvCxnSpPr>
        <p:spPr>
          <a:xfrm>
            <a:off x="4458801" y="1953139"/>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6577CF-AB9D-863B-018E-0758285A09F7}"/>
              </a:ext>
            </a:extLst>
          </p:cNvPr>
          <p:cNvCxnSpPr>
            <a:cxnSpLocks/>
          </p:cNvCxnSpPr>
          <p:nvPr/>
        </p:nvCxnSpPr>
        <p:spPr>
          <a:xfrm>
            <a:off x="4715569" y="2852420"/>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813CA6-97ED-30EB-5950-009C8D71BE27}"/>
              </a:ext>
            </a:extLst>
          </p:cNvPr>
          <p:cNvSpPr txBox="1"/>
          <p:nvPr/>
        </p:nvSpPr>
        <p:spPr>
          <a:xfrm>
            <a:off x="4493524" y="2667273"/>
            <a:ext cx="637169" cy="230832"/>
          </a:xfrm>
          <a:prstGeom prst="rect">
            <a:avLst/>
          </a:prstGeom>
          <a:noFill/>
        </p:spPr>
        <p:txBody>
          <a:bodyPr wrap="square" rtlCol="1">
            <a:spAutoFit/>
          </a:bodyPr>
          <a:lstStyle/>
          <a:p>
            <a:pPr algn="ctr"/>
            <a:r>
              <a:rPr lang="en-US" sz="900" dirty="0">
                <a:solidFill>
                  <a:srgbClr val="CAD6DB"/>
                </a:solidFill>
              </a:rPr>
              <a:t>1.66 A</a:t>
            </a:r>
            <a:endParaRPr lang="ar-SA" sz="900" dirty="0">
              <a:solidFill>
                <a:srgbClr val="CAD6DB"/>
              </a:solidFill>
            </a:endParaRPr>
          </a:p>
        </p:txBody>
      </p:sp>
      <p:sp>
        <p:nvSpPr>
          <p:cNvPr id="44" name="TextBox 43">
            <a:extLst>
              <a:ext uri="{FF2B5EF4-FFF2-40B4-BE49-F238E27FC236}">
                <a16:creationId xmlns:a16="http://schemas.microsoft.com/office/drawing/2014/main" id="{1217568B-73EE-7DB4-34D4-432F2EBA0378}"/>
              </a:ext>
            </a:extLst>
          </p:cNvPr>
          <p:cNvSpPr txBox="1"/>
          <p:nvPr/>
        </p:nvSpPr>
        <p:spPr>
          <a:xfrm>
            <a:off x="4801958" y="3133774"/>
            <a:ext cx="637169" cy="230832"/>
          </a:xfrm>
          <a:prstGeom prst="rect">
            <a:avLst/>
          </a:prstGeom>
          <a:noFill/>
        </p:spPr>
        <p:txBody>
          <a:bodyPr wrap="square" rtlCol="1">
            <a:spAutoFit/>
          </a:bodyPr>
          <a:lstStyle/>
          <a:p>
            <a:pPr algn="ctr"/>
            <a:r>
              <a:rPr lang="en-US" sz="900" dirty="0">
                <a:solidFill>
                  <a:srgbClr val="CAD6DB"/>
                </a:solidFill>
              </a:rPr>
              <a:t>0 W</a:t>
            </a:r>
            <a:endParaRPr lang="ar-SA" sz="900" dirty="0">
              <a:solidFill>
                <a:srgbClr val="CAD6DB"/>
              </a:solidFill>
            </a:endParaRPr>
          </a:p>
        </p:txBody>
      </p:sp>
      <p:sp>
        <p:nvSpPr>
          <p:cNvPr id="58" name="TextBox 57">
            <a:extLst>
              <a:ext uri="{FF2B5EF4-FFF2-40B4-BE49-F238E27FC236}">
                <a16:creationId xmlns:a16="http://schemas.microsoft.com/office/drawing/2014/main" id="{F2FD69BD-84C8-5186-646D-FCDE8A381E0B}"/>
              </a:ext>
            </a:extLst>
          </p:cNvPr>
          <p:cNvSpPr txBox="1"/>
          <p:nvPr/>
        </p:nvSpPr>
        <p:spPr>
          <a:xfrm>
            <a:off x="4458801" y="3531451"/>
            <a:ext cx="1077380" cy="400110"/>
          </a:xfrm>
          <a:prstGeom prst="rect">
            <a:avLst/>
          </a:prstGeom>
          <a:noFill/>
        </p:spPr>
        <p:txBody>
          <a:bodyPr wrap="square" rtlCol="1">
            <a:spAutoFit/>
          </a:bodyPr>
          <a:lstStyle/>
          <a:p>
            <a:r>
              <a:rPr lang="en-US" sz="2000" b="1" dirty="0">
                <a:solidFill>
                  <a:schemeClr val="accent1"/>
                </a:solidFill>
              </a:rPr>
              <a:t>Case 1</a:t>
            </a:r>
            <a:endParaRPr lang="ar-SA" sz="2000" b="1" dirty="0">
              <a:solidFill>
                <a:schemeClr val="accent1"/>
              </a:solidFill>
            </a:endParaRPr>
          </a:p>
        </p:txBody>
      </p:sp>
      <mc:AlternateContent xmlns:mc="http://schemas.openxmlformats.org/markup-compatibility/2006">
        <mc:Choice xmlns:a14="http://schemas.microsoft.com/office/drawing/2010/main" Requires="a14">
          <p:sp>
            <p:nvSpPr>
              <p:cNvPr id="896" name="Google Shape;961;p48">
                <a:extLst>
                  <a:ext uri="{FF2B5EF4-FFF2-40B4-BE49-F238E27FC236}">
                    <a16:creationId xmlns:a16="http://schemas.microsoft.com/office/drawing/2014/main" id="{F6E66A0C-48FE-EFB6-4B2E-23C4789E2902}"/>
                  </a:ext>
                </a:extLst>
              </p:cNvPr>
              <p:cNvSpPr txBox="1"/>
              <p:nvPr/>
            </p:nvSpPr>
            <p:spPr>
              <a:xfrm flipH="1">
                <a:off x="146709" y="430292"/>
                <a:ext cx="3810418" cy="3660119"/>
              </a:xfrm>
              <a:prstGeom prst="rect">
                <a:avLst/>
              </a:prstGeom>
              <a:noFill/>
              <a:ln>
                <a:noFill/>
              </a:ln>
            </p:spPr>
            <p:txBody>
              <a:bodyPr spcFirstLastPara="1" wrap="square" lIns="0" tIns="4775" rIns="0" bIns="0" anchor="t" anchorCtr="0">
                <a:noAutofit/>
              </a:bodyPr>
              <a:lstStyle/>
              <a:p>
                <a:pPr lvl="0"/>
                <a:r>
                  <a:rPr lang="en-US" sz="1600" b="1" dirty="0">
                    <a:solidFill>
                      <a:srgbClr val="FFFFFF"/>
                    </a:solidFill>
                    <a:latin typeface="Righteous"/>
                    <a:ea typeface="Jura"/>
                    <a:cs typeface="Jura"/>
                    <a:sym typeface="Righteous"/>
                  </a:rPr>
                  <a:t>Case 1</a:t>
                </a:r>
                <a:endParaRPr lang="en-US" sz="1600" b="1" dirty="0">
                  <a:solidFill>
                    <a:schemeClr val="lt1"/>
                  </a:solidFill>
                  <a:latin typeface="Jura"/>
                  <a:ea typeface="Jura"/>
                  <a:cs typeface="Jura"/>
                  <a:sym typeface="Jura"/>
                </a:endParaRPr>
              </a:p>
              <a:p>
                <a:pPr lvl="0" algn="just"/>
                <a:r>
                  <a:rPr lang="en-US" sz="1200" dirty="0">
                    <a:solidFill>
                      <a:schemeClr val="lt1"/>
                    </a:solidFill>
                    <a:latin typeface="Jura"/>
                    <a:ea typeface="Jura"/>
                    <a:cs typeface="Jura"/>
                    <a:sym typeface="Jura"/>
                  </a:rPr>
                  <a:t>We will assume that the transmission line has a capacitive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0</m:t>
                    </m:r>
                    <m:r>
                      <a:rPr lang="en-US" sz="1200" i="1">
                        <a:solidFill>
                          <a:schemeClr val="accent1"/>
                        </a:solidFill>
                        <a:latin typeface="Cambria Math" panose="02040503050406030204" pitchFamily="18" charset="0"/>
                        <a:ea typeface="Jura"/>
                        <a:cs typeface="Jura"/>
                        <a:sym typeface="Jura"/>
                      </a:rPr>
                      <m:t>.</m:t>
                    </m:r>
                    <m:r>
                      <a:rPr lang="en-US" sz="1200" i="1">
                        <a:solidFill>
                          <a:schemeClr val="accent1"/>
                        </a:solidFill>
                        <a:latin typeface="Cambria Math" panose="02040503050406030204" pitchFamily="18" charset="0"/>
                        <a:ea typeface="Jura"/>
                        <a:cs typeface="Jura"/>
                        <a:sym typeface="Jura"/>
                      </a:rPr>
                      <m:t>02</m:t>
                    </m:r>
                    <m:r>
                      <a:rPr lang="en-US" sz="1200" i="1">
                        <a:solidFill>
                          <a:schemeClr val="accent1"/>
                        </a:solidFill>
                        <a:latin typeface="Cambria Math" panose="02040503050406030204" pitchFamily="18" charset="0"/>
                        <a:ea typeface="Cambria Math" panose="02040503050406030204" pitchFamily="18" charset="0"/>
                        <a:cs typeface="Jura"/>
                        <a:sym typeface="Jura"/>
                      </a:rPr>
                      <m:t>𝜇</m:t>
                    </m:r>
                    <m:r>
                      <a:rPr lang="en-US" sz="1200" i="1">
                        <a:solidFill>
                          <a:schemeClr val="accent1"/>
                        </a:solidFill>
                        <a:latin typeface="Cambria Math" panose="02040503050406030204" pitchFamily="18" charset="0"/>
                        <a:ea typeface="Cambria Math" panose="02040503050406030204" pitchFamily="18" charset="0"/>
                        <a:cs typeface="Jura"/>
                        <a:sym typeface="Jura"/>
                      </a:rPr>
                      <m:t>𝐹</m:t>
                    </m:r>
                  </m:oMath>
                </a14:m>
                <a:r>
                  <a:rPr lang="en-US" sz="1200" dirty="0">
                    <a:solidFill>
                      <a:schemeClr val="lt1"/>
                    </a:solidFill>
                    <a:latin typeface="Jura"/>
                    <a:ea typeface="Jura"/>
                    <a:cs typeface="Jura"/>
                    <a:sym typeface="Jura"/>
                  </a:rPr>
                  <a:t>, an inductive load </a:t>
                </a:r>
                <a:r>
                  <a:rPr lang="en-US" sz="1200" i="1" dirty="0">
                    <a:solidFill>
                      <a:schemeClr val="accent1"/>
                    </a:solidFill>
                    <a:latin typeface="Jura"/>
                    <a:ea typeface="Jura"/>
                    <a:cs typeface="Jura"/>
                    <a:sym typeface="Jura"/>
                  </a:rPr>
                  <a:t>0.35H</a:t>
                </a:r>
                <a:r>
                  <a:rPr lang="en-US" sz="1200" dirty="0">
                    <a:solidFill>
                      <a:schemeClr val="lt1"/>
                    </a:solidFill>
                    <a:latin typeface="Jura"/>
                    <a:ea typeface="Jura"/>
                    <a:cs typeface="Jura"/>
                    <a:sym typeface="Jura"/>
                  </a:rPr>
                  <a:t>, and a resistive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20</m:t>
                    </m:r>
                    <m:r>
                      <m:rPr>
                        <m:sty m:val="p"/>
                      </m:rPr>
                      <a:rPr lang="en-US" sz="1200" i="1">
                        <a:solidFill>
                          <a:schemeClr val="accent1"/>
                        </a:solidFill>
                        <a:latin typeface="Cambria Math" panose="02040503050406030204" pitchFamily="18" charset="0"/>
                        <a:ea typeface="Cambria Math" panose="02040503050406030204" pitchFamily="18" charset="0"/>
                        <a:cs typeface="Jura"/>
                        <a:sym typeface="Jura"/>
                      </a:rPr>
                      <m:t>Ω</m:t>
                    </m:r>
                  </m:oMath>
                </a14:m>
                <a:r>
                  <a:rPr lang="en-US" sz="1200" dirty="0">
                    <a:solidFill>
                      <a:schemeClr val="lt1"/>
                    </a:solidFill>
                    <a:latin typeface="Jura"/>
                    <a:ea typeface="Jura"/>
                    <a:cs typeface="Jura"/>
                    <a:sym typeface="Jura"/>
                  </a:rPr>
                  <a:t> As we can see from the table, there is no active power, even though there is a resistive load in the transmission lines. The reason is simple: comparing the resistive load with the current flowing through it and the reactive power, the difference is so large that it is negligible. </a:t>
                </a:r>
              </a:p>
              <a:p>
                <a:pPr lvl="0" algn="just"/>
                <a:endParaRPr lang="en-US" sz="1200" dirty="0">
                  <a:solidFill>
                    <a:schemeClr val="lt1"/>
                  </a:solidFill>
                  <a:latin typeface="Jura"/>
                  <a:ea typeface="Jura"/>
                  <a:cs typeface="Jura"/>
                  <a:sym typeface="Jura"/>
                </a:endParaRPr>
              </a:p>
              <a:p>
                <a:pPr algn="just"/>
                <a:r>
                  <a:rPr lang="en-US" sz="1600" b="1" dirty="0">
                    <a:solidFill>
                      <a:srgbClr val="FFFFFF"/>
                    </a:solidFill>
                    <a:latin typeface="Righteous"/>
                    <a:ea typeface="Jura"/>
                    <a:cs typeface="Jura"/>
                    <a:sym typeface="Righteous"/>
                  </a:rPr>
                  <a:t>Case 2</a:t>
                </a:r>
                <a:endParaRPr lang="en-US" sz="1600" b="1" dirty="0">
                  <a:solidFill>
                    <a:schemeClr val="lt1"/>
                  </a:solidFill>
                  <a:latin typeface="Jura"/>
                  <a:ea typeface="Jura"/>
                  <a:cs typeface="Jura"/>
                  <a:sym typeface="Jura"/>
                </a:endParaRPr>
              </a:p>
              <a:p>
                <a:pPr lvl="0" algn="just"/>
                <a:r>
                  <a:rPr lang="en-US" sz="1200" dirty="0">
                    <a:solidFill>
                      <a:schemeClr val="lt1"/>
                    </a:solidFill>
                    <a:latin typeface="Jura"/>
                    <a:ea typeface="Jura"/>
                    <a:cs typeface="Jura"/>
                    <a:sym typeface="Jura"/>
                  </a:rPr>
                  <a:t>Now the load values ​​have changed to a capacitive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0</m:t>
                    </m:r>
                    <m:r>
                      <a:rPr lang="en-US" sz="1200" i="1">
                        <a:solidFill>
                          <a:schemeClr val="accent1"/>
                        </a:solidFill>
                        <a:latin typeface="Cambria Math" panose="02040503050406030204" pitchFamily="18" charset="0"/>
                        <a:ea typeface="Jura"/>
                        <a:cs typeface="Jura"/>
                        <a:sym typeface="Jura"/>
                      </a:rPr>
                      <m:t>.</m:t>
                    </m:r>
                    <m:r>
                      <a:rPr lang="en-US" sz="1200" i="1">
                        <a:solidFill>
                          <a:schemeClr val="accent1"/>
                        </a:solidFill>
                        <a:latin typeface="Cambria Math" panose="02040503050406030204" pitchFamily="18" charset="0"/>
                        <a:ea typeface="Jura"/>
                        <a:cs typeface="Jura"/>
                        <a:sym typeface="Jura"/>
                      </a:rPr>
                      <m:t>04</m:t>
                    </m:r>
                    <m:r>
                      <a:rPr lang="en-US" sz="1200" i="1">
                        <a:solidFill>
                          <a:schemeClr val="accent1"/>
                        </a:solidFill>
                        <a:latin typeface="Cambria Math" panose="02040503050406030204" pitchFamily="18" charset="0"/>
                        <a:ea typeface="Cambria Math" panose="02040503050406030204" pitchFamily="18" charset="0"/>
                        <a:cs typeface="Jura"/>
                        <a:sym typeface="Jura"/>
                      </a:rPr>
                      <m:t>𝜇</m:t>
                    </m:r>
                    <m:r>
                      <a:rPr lang="en-US" sz="1200" i="1">
                        <a:solidFill>
                          <a:schemeClr val="accent1"/>
                        </a:solidFill>
                        <a:latin typeface="Cambria Math" panose="02040503050406030204" pitchFamily="18" charset="0"/>
                        <a:ea typeface="Cambria Math" panose="02040503050406030204" pitchFamily="18" charset="0"/>
                        <a:cs typeface="Jura"/>
                        <a:sym typeface="Jura"/>
                      </a:rPr>
                      <m:t>𝐹</m:t>
                    </m:r>
                  </m:oMath>
                </a14:m>
                <a:r>
                  <a:rPr lang="en-US" sz="1200" dirty="0">
                    <a:solidFill>
                      <a:schemeClr val="lt1"/>
                    </a:solidFill>
                    <a:latin typeface="Jura"/>
                    <a:ea typeface="Jura"/>
                    <a:cs typeface="Jura"/>
                    <a:sym typeface="Jura"/>
                  </a:rPr>
                  <a:t>,  </a:t>
                </a:r>
                <a:r>
                  <a:rPr lang="en-US" sz="1200" dirty="0">
                    <a:solidFill>
                      <a:schemeClr val="accent1"/>
                    </a:solidFill>
                    <a:latin typeface="Jura"/>
                    <a:ea typeface="Jura"/>
                    <a:cs typeface="Jura"/>
                    <a:sym typeface="Jura"/>
                  </a:rPr>
                  <a:t>while keeping the resistance value and inductive load  </a:t>
                </a:r>
                <a:r>
                  <a:rPr lang="en-US" sz="1200" dirty="0">
                    <a:solidFill>
                      <a:schemeClr val="lt1"/>
                    </a:solidFill>
                    <a:latin typeface="Jura"/>
                    <a:ea typeface="Jura"/>
                    <a:cs typeface="Jura"/>
                    <a:sym typeface="Jura"/>
                  </a:rPr>
                  <a:t>constant.</a:t>
                </a:r>
              </a:p>
              <a:p>
                <a:pPr lvl="0" algn="just"/>
                <a:endParaRPr lang="en-US" sz="1200" dirty="0">
                  <a:solidFill>
                    <a:schemeClr val="lt1"/>
                  </a:solidFill>
                  <a:latin typeface="Jura"/>
                  <a:ea typeface="Jura"/>
                  <a:cs typeface="Jura"/>
                  <a:sym typeface="Jura"/>
                </a:endParaRPr>
              </a:p>
              <a:p>
                <a:pPr algn="just"/>
                <a:r>
                  <a:rPr lang="en-US" sz="1600" b="1" dirty="0">
                    <a:solidFill>
                      <a:srgbClr val="191919"/>
                    </a:solidFill>
                    <a:latin typeface="Righteous"/>
                    <a:ea typeface="Jura"/>
                    <a:cs typeface="Jura"/>
                    <a:sym typeface="Righteous"/>
                  </a:rPr>
                  <a:t>Case 3</a:t>
                </a:r>
                <a:endParaRPr lang="en-US" sz="1600" b="1" dirty="0">
                  <a:solidFill>
                    <a:srgbClr val="191919"/>
                  </a:solidFill>
                  <a:latin typeface="Jura"/>
                  <a:ea typeface="Jura"/>
                  <a:cs typeface="Jura"/>
                  <a:sym typeface="Jura"/>
                </a:endParaRPr>
              </a:p>
              <a:p>
                <a:pPr lvl="0" algn="just"/>
                <a:r>
                  <a:rPr lang="en-US" sz="1200" dirty="0">
                    <a:solidFill>
                      <a:srgbClr val="191919"/>
                    </a:solidFill>
                    <a:latin typeface="Jura"/>
                    <a:ea typeface="Jura"/>
                    <a:cs typeface="Jura"/>
                    <a:sym typeface="Jura"/>
                  </a:rPr>
                  <a:t>Now the load values ​​have changed to a capacitive load </a:t>
                </a:r>
                <a14:m>
                  <m:oMath xmlns:m="http://schemas.openxmlformats.org/officeDocument/2006/math">
                    <m:r>
                      <a:rPr lang="en-US" sz="1200" i="1">
                        <a:solidFill>
                          <a:srgbClr val="191919"/>
                        </a:solidFill>
                        <a:latin typeface="Cambria Math" panose="02040503050406030204" pitchFamily="18" charset="0"/>
                        <a:ea typeface="Jura"/>
                        <a:cs typeface="Jura"/>
                        <a:sym typeface="Jura"/>
                      </a:rPr>
                      <m:t>0</m:t>
                    </m:r>
                    <m:r>
                      <a:rPr lang="en-US" sz="1200" i="1">
                        <a:solidFill>
                          <a:srgbClr val="191919"/>
                        </a:solidFill>
                        <a:latin typeface="Cambria Math" panose="02040503050406030204" pitchFamily="18" charset="0"/>
                        <a:ea typeface="Jura"/>
                        <a:cs typeface="Jura"/>
                        <a:sym typeface="Jura"/>
                      </a:rPr>
                      <m:t>.</m:t>
                    </m:r>
                    <m:r>
                      <a:rPr lang="en-US" sz="1200" i="1">
                        <a:solidFill>
                          <a:srgbClr val="191919"/>
                        </a:solidFill>
                        <a:latin typeface="Cambria Math" panose="02040503050406030204" pitchFamily="18" charset="0"/>
                        <a:ea typeface="Jura"/>
                        <a:cs typeface="Jura"/>
                        <a:sym typeface="Jura"/>
                      </a:rPr>
                      <m:t>06</m:t>
                    </m:r>
                    <m:r>
                      <a:rPr lang="en-US" sz="1200" i="1">
                        <a:solidFill>
                          <a:srgbClr val="191919"/>
                        </a:solidFill>
                        <a:latin typeface="Cambria Math" panose="02040503050406030204" pitchFamily="18" charset="0"/>
                        <a:ea typeface="Cambria Math" panose="02040503050406030204" pitchFamily="18" charset="0"/>
                        <a:cs typeface="Jura"/>
                        <a:sym typeface="Jura"/>
                      </a:rPr>
                      <m:t>𝜇</m:t>
                    </m:r>
                    <m:r>
                      <a:rPr lang="en-US" sz="1200" i="1">
                        <a:solidFill>
                          <a:srgbClr val="191919"/>
                        </a:solidFill>
                        <a:latin typeface="Cambria Math" panose="02040503050406030204" pitchFamily="18" charset="0"/>
                        <a:ea typeface="Cambria Math" panose="02040503050406030204" pitchFamily="18" charset="0"/>
                        <a:cs typeface="Jura"/>
                        <a:sym typeface="Jura"/>
                      </a:rPr>
                      <m:t>𝐹</m:t>
                    </m:r>
                  </m:oMath>
                </a14:m>
                <a:r>
                  <a:rPr lang="en-US" sz="1200" dirty="0">
                    <a:solidFill>
                      <a:srgbClr val="191919"/>
                    </a:solidFill>
                    <a:latin typeface="Jura"/>
                    <a:ea typeface="Jura"/>
                    <a:cs typeface="Jura"/>
                    <a:sym typeface="Jura"/>
                  </a:rPr>
                  <a:t>,  while keeping the resistance value and inductive load  constant.</a:t>
                </a:r>
              </a:p>
              <a:p>
                <a:pPr lvl="0" algn="just"/>
                <a:endParaRPr lang="en-US" sz="1200" dirty="0">
                  <a:solidFill>
                    <a:schemeClr val="lt1"/>
                  </a:solidFill>
                  <a:latin typeface="Jura"/>
                  <a:ea typeface="Jura"/>
                  <a:cs typeface="Jura"/>
                  <a:sym typeface="Jura"/>
                </a:endParaRPr>
              </a:p>
              <a:p>
                <a:pPr lvl="0" algn="just"/>
                <a:endParaRPr sz="1200" dirty="0">
                  <a:solidFill>
                    <a:schemeClr val="lt1"/>
                  </a:solidFill>
                  <a:latin typeface="Jura"/>
                  <a:ea typeface="Jura"/>
                  <a:cs typeface="Jura"/>
                  <a:sym typeface="Jura"/>
                </a:endParaRPr>
              </a:p>
            </p:txBody>
          </p:sp>
        </mc:Choice>
        <mc:Fallback>
          <p:sp>
            <p:nvSpPr>
              <p:cNvPr id="896" name="Google Shape;961;p48">
                <a:extLst>
                  <a:ext uri="{FF2B5EF4-FFF2-40B4-BE49-F238E27FC236}">
                    <a16:creationId xmlns:a16="http://schemas.microsoft.com/office/drawing/2014/main" id="{F6E66A0C-48FE-EFB6-4B2E-23C4789E2902}"/>
                  </a:ext>
                </a:extLst>
              </p:cNvPr>
              <p:cNvSpPr txBox="1">
                <a:spLocks noRot="1" noChangeAspect="1" noMove="1" noResize="1" noEditPoints="1" noAdjustHandles="1" noChangeArrowheads="1" noChangeShapeType="1" noTextEdit="1"/>
              </p:cNvSpPr>
              <p:nvPr/>
            </p:nvSpPr>
            <p:spPr>
              <a:xfrm flipH="1">
                <a:off x="146709" y="430292"/>
                <a:ext cx="3810418" cy="3660119"/>
              </a:xfrm>
              <a:prstGeom prst="rect">
                <a:avLst/>
              </a:prstGeom>
              <a:blipFill>
                <a:blip r:embed="rId3"/>
                <a:stretch>
                  <a:fillRect l="-3200" t="-1667" r="-2560" b="-2500"/>
                </a:stretch>
              </a:blipFill>
              <a:ln>
                <a:noFill/>
              </a:ln>
            </p:spPr>
            <p:txBody>
              <a:bodyPr/>
              <a:lstStyle/>
              <a:p>
                <a:r>
                  <a:rPr lang="ar-SA">
                    <a:noFill/>
                  </a:rPr>
                  <a:t> </a:t>
                </a:r>
              </a:p>
            </p:txBody>
          </p:sp>
        </mc:Fallback>
      </mc:AlternateContent>
      <p:cxnSp>
        <p:nvCxnSpPr>
          <p:cNvPr id="4" name="Straight Connector 3">
            <a:extLst>
              <a:ext uri="{FF2B5EF4-FFF2-40B4-BE49-F238E27FC236}">
                <a16:creationId xmlns:a16="http://schemas.microsoft.com/office/drawing/2014/main" id="{5B09C271-AA21-8AED-E6BA-0A242E3F2BCE}"/>
              </a:ext>
            </a:extLst>
          </p:cNvPr>
          <p:cNvCxnSpPr>
            <a:cxnSpLocks/>
            <a:stCxn id="11" idx="0"/>
          </p:cNvCxnSpPr>
          <p:nvPr/>
        </p:nvCxnSpPr>
        <p:spPr>
          <a:xfrm flipV="1">
            <a:off x="5795872" y="1909812"/>
            <a:ext cx="97271" cy="1081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4D0BF81-9532-3709-31AE-9F0830145CB6}"/>
              </a:ext>
            </a:extLst>
          </p:cNvPr>
          <p:cNvSpPr txBox="1"/>
          <p:nvPr/>
        </p:nvSpPr>
        <p:spPr>
          <a:xfrm>
            <a:off x="5725193" y="1678980"/>
            <a:ext cx="637169" cy="230832"/>
          </a:xfrm>
          <a:prstGeom prst="rect">
            <a:avLst/>
          </a:prstGeom>
          <a:noFill/>
        </p:spPr>
        <p:txBody>
          <a:bodyPr wrap="square" rtlCol="1">
            <a:spAutoFit/>
          </a:bodyPr>
          <a:lstStyle/>
          <a:p>
            <a:pPr algn="ctr"/>
            <a:r>
              <a:rPr lang="en-US" sz="900" dirty="0">
                <a:solidFill>
                  <a:srgbClr val="CAD6DB"/>
                </a:solidFill>
              </a:rPr>
              <a:t>219.6 Kv</a:t>
            </a:r>
            <a:endParaRPr lang="ar-SA" sz="900" dirty="0">
              <a:solidFill>
                <a:srgbClr val="CAD6DB"/>
              </a:solidFill>
            </a:endParaRPr>
          </a:p>
        </p:txBody>
      </p:sp>
      <p:cxnSp>
        <p:nvCxnSpPr>
          <p:cNvPr id="6" name="Straight Connector 5">
            <a:extLst>
              <a:ext uri="{FF2B5EF4-FFF2-40B4-BE49-F238E27FC236}">
                <a16:creationId xmlns:a16="http://schemas.microsoft.com/office/drawing/2014/main" id="{8619050E-EE04-0143-C194-2B9DA3375A90}"/>
              </a:ext>
            </a:extLst>
          </p:cNvPr>
          <p:cNvCxnSpPr>
            <a:cxnSpLocks/>
            <a:stCxn id="10" idx="0"/>
          </p:cNvCxnSpPr>
          <p:nvPr/>
        </p:nvCxnSpPr>
        <p:spPr>
          <a:xfrm flipV="1">
            <a:off x="6123312" y="2571067"/>
            <a:ext cx="55328" cy="783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975D80-6976-5B41-58B7-083FF2A44156}"/>
              </a:ext>
            </a:extLst>
          </p:cNvPr>
          <p:cNvCxnSpPr>
            <a:cxnSpLocks/>
            <a:stCxn id="13" idx="0"/>
          </p:cNvCxnSpPr>
          <p:nvPr/>
        </p:nvCxnSpPr>
        <p:spPr>
          <a:xfrm flipV="1">
            <a:off x="6413116"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F44E83-DE86-7B7C-A0B6-A9712E70D411}"/>
              </a:ext>
            </a:extLst>
          </p:cNvPr>
          <p:cNvCxnSpPr>
            <a:cxnSpLocks/>
            <a:stCxn id="15" idx="0"/>
          </p:cNvCxnSpPr>
          <p:nvPr/>
        </p:nvCxnSpPr>
        <p:spPr>
          <a:xfrm flipV="1">
            <a:off x="6831204" y="1705424"/>
            <a:ext cx="89999" cy="1704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B18B4A8-C2EB-9EC2-19A6-9490FF9D570D}"/>
              </a:ext>
            </a:extLst>
          </p:cNvPr>
          <p:cNvSpPr/>
          <p:nvPr/>
        </p:nvSpPr>
        <p:spPr>
          <a:xfrm>
            <a:off x="6033312" y="2649462"/>
            <a:ext cx="180000" cy="835860"/>
          </a:xfrm>
          <a:prstGeom prst="rect">
            <a:avLst/>
          </a:prstGeom>
          <a:solidFill>
            <a:srgbClr val="F8E67C"/>
          </a:solidFill>
          <a:ln>
            <a:solidFill>
              <a:srgbClr val="30572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1" name="Rectangle 10">
            <a:extLst>
              <a:ext uri="{FF2B5EF4-FFF2-40B4-BE49-F238E27FC236}">
                <a16:creationId xmlns:a16="http://schemas.microsoft.com/office/drawing/2014/main" id="{AC933B1A-DFDA-AA00-FFE3-8088EB8F8D87}"/>
              </a:ext>
            </a:extLst>
          </p:cNvPr>
          <p:cNvSpPr/>
          <p:nvPr/>
        </p:nvSpPr>
        <p:spPr>
          <a:xfrm>
            <a:off x="5705872" y="2017942"/>
            <a:ext cx="180000" cy="1467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Rectangle 12">
            <a:extLst>
              <a:ext uri="{FF2B5EF4-FFF2-40B4-BE49-F238E27FC236}">
                <a16:creationId xmlns:a16="http://schemas.microsoft.com/office/drawing/2014/main" id="{A8478F91-B9FE-1F0C-46CD-E67F4EF8D0B9}"/>
              </a:ext>
            </a:extLst>
          </p:cNvPr>
          <p:cNvSpPr/>
          <p:nvPr/>
        </p:nvSpPr>
        <p:spPr>
          <a:xfrm>
            <a:off x="6323116" y="3429014"/>
            <a:ext cx="180000" cy="45719"/>
          </a:xfrm>
          <a:prstGeom prst="rect">
            <a:avLst/>
          </a:prstGeom>
          <a:solidFill>
            <a:srgbClr val="CAD6D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Rectangle 14">
            <a:extLst>
              <a:ext uri="{FF2B5EF4-FFF2-40B4-BE49-F238E27FC236}">
                <a16:creationId xmlns:a16="http://schemas.microsoft.com/office/drawing/2014/main" id="{20E3D8D4-E10A-8F37-A6A2-224A93A49EE1}"/>
              </a:ext>
            </a:extLst>
          </p:cNvPr>
          <p:cNvSpPr/>
          <p:nvPr/>
        </p:nvSpPr>
        <p:spPr>
          <a:xfrm>
            <a:off x="6741204" y="1875869"/>
            <a:ext cx="180000" cy="1619288"/>
          </a:xfrm>
          <a:prstGeom prst="rect">
            <a:avLst/>
          </a:prstGeom>
          <a:solidFill>
            <a:srgbClr val="3694A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16" name="Straight Connector 15">
            <a:extLst>
              <a:ext uri="{FF2B5EF4-FFF2-40B4-BE49-F238E27FC236}">
                <a16:creationId xmlns:a16="http://schemas.microsoft.com/office/drawing/2014/main" id="{5FB391EE-DDEB-45B4-8F6A-B60809D1F456}"/>
              </a:ext>
            </a:extLst>
          </p:cNvPr>
          <p:cNvCxnSpPr/>
          <p:nvPr/>
        </p:nvCxnSpPr>
        <p:spPr>
          <a:xfrm>
            <a:off x="6404617" y="3485318"/>
            <a:ext cx="0" cy="126000"/>
          </a:xfrm>
          <a:prstGeom prst="line">
            <a:avLst/>
          </a:prstGeom>
          <a:ln w="19050">
            <a:solidFill>
              <a:srgbClr val="30572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FD5C9-AED4-0CA6-5243-55B172DA457C}"/>
              </a:ext>
            </a:extLst>
          </p:cNvPr>
          <p:cNvCxnSpPr/>
          <p:nvPr/>
        </p:nvCxnSpPr>
        <p:spPr>
          <a:xfrm>
            <a:off x="5893143" y="1909812"/>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56FE86-8026-D316-5291-68AD1B5A7D0B}"/>
              </a:ext>
            </a:extLst>
          </p:cNvPr>
          <p:cNvCxnSpPr>
            <a:cxnSpLocks/>
          </p:cNvCxnSpPr>
          <p:nvPr/>
        </p:nvCxnSpPr>
        <p:spPr>
          <a:xfrm>
            <a:off x="6178640" y="2571750"/>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176A2D-F9E9-A4CD-6A83-EA49A64F6AD2}"/>
              </a:ext>
            </a:extLst>
          </p:cNvPr>
          <p:cNvSpPr txBox="1"/>
          <p:nvPr/>
        </p:nvSpPr>
        <p:spPr>
          <a:xfrm>
            <a:off x="5969414" y="2372504"/>
            <a:ext cx="637169" cy="230832"/>
          </a:xfrm>
          <a:prstGeom prst="rect">
            <a:avLst/>
          </a:prstGeom>
          <a:noFill/>
        </p:spPr>
        <p:txBody>
          <a:bodyPr wrap="square" rtlCol="1">
            <a:spAutoFit/>
          </a:bodyPr>
          <a:lstStyle/>
          <a:p>
            <a:pPr algn="ctr"/>
            <a:r>
              <a:rPr lang="en-US" sz="900" dirty="0">
                <a:solidFill>
                  <a:srgbClr val="CAD6DB"/>
                </a:solidFill>
              </a:rPr>
              <a:t>3.31 A</a:t>
            </a:r>
            <a:endParaRPr lang="ar-SA" sz="900" dirty="0">
              <a:solidFill>
                <a:srgbClr val="CAD6DB"/>
              </a:solidFill>
            </a:endParaRPr>
          </a:p>
        </p:txBody>
      </p:sp>
      <p:cxnSp>
        <p:nvCxnSpPr>
          <p:cNvPr id="24" name="Straight Connector 23">
            <a:extLst>
              <a:ext uri="{FF2B5EF4-FFF2-40B4-BE49-F238E27FC236}">
                <a16:creationId xmlns:a16="http://schemas.microsoft.com/office/drawing/2014/main" id="{7ED92969-52B7-ABDB-6F90-E6AF451921D0}"/>
              </a:ext>
            </a:extLst>
          </p:cNvPr>
          <p:cNvCxnSpPr/>
          <p:nvPr/>
        </p:nvCxnSpPr>
        <p:spPr>
          <a:xfrm>
            <a:off x="6491079" y="331598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9DA1D3-5BF3-A964-F9FB-9323375B6831}"/>
              </a:ext>
            </a:extLst>
          </p:cNvPr>
          <p:cNvSpPr txBox="1"/>
          <p:nvPr/>
        </p:nvSpPr>
        <p:spPr>
          <a:xfrm>
            <a:off x="6265029" y="3133774"/>
            <a:ext cx="637169" cy="230832"/>
          </a:xfrm>
          <a:prstGeom prst="rect">
            <a:avLst/>
          </a:prstGeom>
          <a:noFill/>
        </p:spPr>
        <p:txBody>
          <a:bodyPr wrap="square" rtlCol="1">
            <a:spAutoFit/>
          </a:bodyPr>
          <a:lstStyle/>
          <a:p>
            <a:pPr algn="ctr"/>
            <a:r>
              <a:rPr lang="en-US" sz="900" dirty="0">
                <a:solidFill>
                  <a:srgbClr val="CAD6DB"/>
                </a:solidFill>
              </a:rPr>
              <a:t>0 W</a:t>
            </a:r>
            <a:endParaRPr lang="ar-SA" sz="900" dirty="0">
              <a:solidFill>
                <a:srgbClr val="CAD6DB"/>
              </a:solidFill>
            </a:endParaRPr>
          </a:p>
        </p:txBody>
      </p:sp>
      <p:cxnSp>
        <p:nvCxnSpPr>
          <p:cNvPr id="26" name="Straight Connector 25">
            <a:extLst>
              <a:ext uri="{FF2B5EF4-FFF2-40B4-BE49-F238E27FC236}">
                <a16:creationId xmlns:a16="http://schemas.microsoft.com/office/drawing/2014/main" id="{9816DD04-AEFB-7663-892D-6DEFFB3BDFA0}"/>
              </a:ext>
            </a:extLst>
          </p:cNvPr>
          <p:cNvCxnSpPr/>
          <p:nvPr/>
        </p:nvCxnSpPr>
        <p:spPr>
          <a:xfrm>
            <a:off x="6918713" y="170542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1E81733-E499-4206-94C3-54F98BBC6E92}"/>
              </a:ext>
            </a:extLst>
          </p:cNvPr>
          <p:cNvSpPr txBox="1"/>
          <p:nvPr/>
        </p:nvSpPr>
        <p:spPr>
          <a:xfrm>
            <a:off x="6563875" y="1525600"/>
            <a:ext cx="904545" cy="230832"/>
          </a:xfrm>
          <a:prstGeom prst="rect">
            <a:avLst/>
          </a:prstGeom>
          <a:noFill/>
        </p:spPr>
        <p:txBody>
          <a:bodyPr wrap="square" rtlCol="1">
            <a:spAutoFit/>
          </a:bodyPr>
          <a:lstStyle/>
          <a:p>
            <a:pPr algn="ctr"/>
            <a:r>
              <a:rPr lang="en-US" sz="900" dirty="0">
                <a:solidFill>
                  <a:srgbClr val="CAD6DB"/>
                </a:solidFill>
              </a:rPr>
              <a:t>-2.18 MVAR</a:t>
            </a:r>
            <a:endParaRPr lang="ar-SA" sz="900" dirty="0">
              <a:solidFill>
                <a:srgbClr val="CAD6DB"/>
              </a:solidFill>
            </a:endParaRPr>
          </a:p>
        </p:txBody>
      </p:sp>
      <p:sp>
        <p:nvSpPr>
          <p:cNvPr id="28" name="TextBox 27">
            <a:extLst>
              <a:ext uri="{FF2B5EF4-FFF2-40B4-BE49-F238E27FC236}">
                <a16:creationId xmlns:a16="http://schemas.microsoft.com/office/drawing/2014/main" id="{1460FB32-D7AB-F388-F1B8-389F4B6E8BDD}"/>
              </a:ext>
            </a:extLst>
          </p:cNvPr>
          <p:cNvSpPr txBox="1"/>
          <p:nvPr/>
        </p:nvSpPr>
        <p:spPr>
          <a:xfrm>
            <a:off x="5921872" y="3531451"/>
            <a:ext cx="1077380" cy="400110"/>
          </a:xfrm>
          <a:prstGeom prst="rect">
            <a:avLst/>
          </a:prstGeom>
          <a:noFill/>
        </p:spPr>
        <p:txBody>
          <a:bodyPr wrap="square" rtlCol="1">
            <a:spAutoFit/>
          </a:bodyPr>
          <a:lstStyle/>
          <a:p>
            <a:r>
              <a:rPr lang="en-US" sz="2000" b="1" dirty="0">
                <a:solidFill>
                  <a:schemeClr val="accent1"/>
                </a:solidFill>
              </a:rPr>
              <a:t>Case 2</a:t>
            </a:r>
            <a:endParaRPr lang="ar-SA" sz="2000" b="1" dirty="0">
              <a:solidFill>
                <a:schemeClr val="accent1"/>
              </a:solidFill>
            </a:endParaRPr>
          </a:p>
        </p:txBody>
      </p:sp>
      <p:cxnSp>
        <p:nvCxnSpPr>
          <p:cNvPr id="39" name="Straight Connector 38">
            <a:extLst>
              <a:ext uri="{FF2B5EF4-FFF2-40B4-BE49-F238E27FC236}">
                <a16:creationId xmlns:a16="http://schemas.microsoft.com/office/drawing/2014/main" id="{FDABEC30-6637-DFF9-0337-768EFE0BF3E5}"/>
              </a:ext>
            </a:extLst>
          </p:cNvPr>
          <p:cNvCxnSpPr>
            <a:cxnSpLocks/>
          </p:cNvCxnSpPr>
          <p:nvPr/>
        </p:nvCxnSpPr>
        <p:spPr>
          <a:xfrm flipV="1">
            <a:off x="4950045"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8DCDCF0-B6B9-0430-9434-3225C0323BCA}"/>
              </a:ext>
            </a:extLst>
          </p:cNvPr>
          <p:cNvCxnSpPr>
            <a:cxnSpLocks/>
            <a:stCxn id="48" idx="0"/>
          </p:cNvCxnSpPr>
          <p:nvPr/>
        </p:nvCxnSpPr>
        <p:spPr>
          <a:xfrm flipV="1">
            <a:off x="5368133" y="2119462"/>
            <a:ext cx="70994" cy="185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4C853D9-0F33-F337-758C-30E920BE6D48}"/>
              </a:ext>
            </a:extLst>
          </p:cNvPr>
          <p:cNvSpPr/>
          <p:nvPr/>
        </p:nvSpPr>
        <p:spPr>
          <a:xfrm>
            <a:off x="5278133" y="2304479"/>
            <a:ext cx="180000" cy="1190678"/>
          </a:xfrm>
          <a:prstGeom prst="rect">
            <a:avLst/>
          </a:prstGeom>
          <a:solidFill>
            <a:srgbClr val="3694A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49" name="Straight Connector 48">
            <a:extLst>
              <a:ext uri="{FF2B5EF4-FFF2-40B4-BE49-F238E27FC236}">
                <a16:creationId xmlns:a16="http://schemas.microsoft.com/office/drawing/2014/main" id="{393C7680-C7F8-18F2-3514-CE0A73138BC2}"/>
              </a:ext>
            </a:extLst>
          </p:cNvPr>
          <p:cNvCxnSpPr/>
          <p:nvPr/>
        </p:nvCxnSpPr>
        <p:spPr>
          <a:xfrm>
            <a:off x="5028008" y="331598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8B8CAA-A91F-5588-8B38-E1E3A9179D9E}"/>
              </a:ext>
            </a:extLst>
          </p:cNvPr>
          <p:cNvCxnSpPr/>
          <p:nvPr/>
        </p:nvCxnSpPr>
        <p:spPr>
          <a:xfrm>
            <a:off x="5438746" y="2119462"/>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279C978-9AB3-405A-EFA9-3B28C9A23C9B}"/>
              </a:ext>
            </a:extLst>
          </p:cNvPr>
          <p:cNvSpPr txBox="1"/>
          <p:nvPr/>
        </p:nvSpPr>
        <p:spPr>
          <a:xfrm>
            <a:off x="4997491" y="1936333"/>
            <a:ext cx="791890" cy="230832"/>
          </a:xfrm>
          <a:prstGeom prst="rect">
            <a:avLst/>
          </a:prstGeom>
          <a:noFill/>
        </p:spPr>
        <p:txBody>
          <a:bodyPr wrap="square" rtlCol="1">
            <a:spAutoFit/>
          </a:bodyPr>
          <a:lstStyle/>
          <a:p>
            <a:pPr algn="ctr"/>
            <a:r>
              <a:rPr lang="en-US" sz="900" dirty="0">
                <a:solidFill>
                  <a:srgbClr val="CAD6DB"/>
                </a:solidFill>
              </a:rPr>
              <a:t>-1.1 MVAR</a:t>
            </a:r>
            <a:endParaRPr lang="ar-SA" sz="900" dirty="0">
              <a:solidFill>
                <a:srgbClr val="CAD6DB"/>
              </a:solidFill>
            </a:endParaRPr>
          </a:p>
        </p:txBody>
      </p:sp>
      <p:sp>
        <p:nvSpPr>
          <p:cNvPr id="61" name="Google Shape;961;p48">
            <a:extLst>
              <a:ext uri="{FF2B5EF4-FFF2-40B4-BE49-F238E27FC236}">
                <a16:creationId xmlns:a16="http://schemas.microsoft.com/office/drawing/2014/main" id="{8D92A1CF-7BAE-9C55-2A40-68B93637C737}"/>
              </a:ext>
            </a:extLst>
          </p:cNvPr>
          <p:cNvSpPr txBox="1"/>
          <p:nvPr/>
        </p:nvSpPr>
        <p:spPr>
          <a:xfrm flipH="1">
            <a:off x="154681" y="4270408"/>
            <a:ext cx="6957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US" dirty="0">
                <a:solidFill>
                  <a:schemeClr val="lt1"/>
                </a:solidFill>
                <a:latin typeface="Jura"/>
                <a:ea typeface="Jura"/>
                <a:cs typeface="Jura"/>
                <a:sym typeface="Jura"/>
              </a:rPr>
              <a:t>Voltage</a:t>
            </a:r>
          </a:p>
          <a:p>
            <a:pPr marL="0" marR="0" lvl="0" indent="0" algn="r" rtl="0">
              <a:lnSpc>
                <a:spcPct val="100000"/>
              </a:lnSpc>
              <a:spcBef>
                <a:spcPts val="0"/>
              </a:spcBef>
              <a:spcAft>
                <a:spcPts val="0"/>
              </a:spcAft>
              <a:buNone/>
            </a:pPr>
            <a:r>
              <a:rPr lang="en-US" dirty="0">
                <a:solidFill>
                  <a:schemeClr val="lt1"/>
                </a:solidFill>
                <a:latin typeface="Jura"/>
                <a:ea typeface="Jura"/>
                <a:cs typeface="Jura"/>
                <a:sym typeface="Jura"/>
              </a:rPr>
              <a:t>Receive   </a:t>
            </a:r>
            <a:endParaRPr dirty="0">
              <a:solidFill>
                <a:schemeClr val="lt1"/>
              </a:solidFill>
              <a:latin typeface="Jura"/>
              <a:ea typeface="Jura"/>
              <a:cs typeface="Jura"/>
              <a:sym typeface="Jura"/>
            </a:endParaRPr>
          </a:p>
        </p:txBody>
      </p:sp>
      <p:sp>
        <p:nvSpPr>
          <p:cNvPr id="62" name="Google Shape;962;p48">
            <a:extLst>
              <a:ext uri="{FF2B5EF4-FFF2-40B4-BE49-F238E27FC236}">
                <a16:creationId xmlns:a16="http://schemas.microsoft.com/office/drawing/2014/main" id="{124D697D-3C35-FF41-6D53-0D6BA2C18F43}"/>
              </a:ext>
            </a:extLst>
          </p:cNvPr>
          <p:cNvSpPr/>
          <p:nvPr/>
        </p:nvSpPr>
        <p:spPr>
          <a:xfrm>
            <a:off x="918106" y="4270408"/>
            <a:ext cx="193800" cy="19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3;p48">
            <a:extLst>
              <a:ext uri="{FF2B5EF4-FFF2-40B4-BE49-F238E27FC236}">
                <a16:creationId xmlns:a16="http://schemas.microsoft.com/office/drawing/2014/main" id="{1F749AF0-AA56-FF3A-D039-CE3E328CCEDC}"/>
              </a:ext>
            </a:extLst>
          </p:cNvPr>
          <p:cNvSpPr txBox="1"/>
          <p:nvPr/>
        </p:nvSpPr>
        <p:spPr>
          <a:xfrm flipH="1">
            <a:off x="1202006" y="4270408"/>
            <a:ext cx="8052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 dirty="0">
                <a:solidFill>
                  <a:schemeClr val="lt1"/>
                </a:solidFill>
                <a:latin typeface="Jura"/>
                <a:ea typeface="Jura"/>
                <a:cs typeface="Jura"/>
                <a:sym typeface="Jura"/>
              </a:rPr>
              <a:t>Current </a:t>
            </a:r>
            <a:endParaRPr dirty="0">
              <a:solidFill>
                <a:schemeClr val="lt1"/>
              </a:solidFill>
              <a:latin typeface="Jura"/>
              <a:ea typeface="Jura"/>
              <a:cs typeface="Jura"/>
              <a:sym typeface="Jura"/>
            </a:endParaRPr>
          </a:p>
        </p:txBody>
      </p:sp>
      <p:sp>
        <p:nvSpPr>
          <p:cNvPr id="897" name="Google Shape;964;p48">
            <a:extLst>
              <a:ext uri="{FF2B5EF4-FFF2-40B4-BE49-F238E27FC236}">
                <a16:creationId xmlns:a16="http://schemas.microsoft.com/office/drawing/2014/main" id="{8AB5DA46-F718-36C3-D027-8DF8C297FEE6}"/>
              </a:ext>
            </a:extLst>
          </p:cNvPr>
          <p:cNvSpPr/>
          <p:nvPr/>
        </p:nvSpPr>
        <p:spPr>
          <a:xfrm>
            <a:off x="2074931" y="4270408"/>
            <a:ext cx="193800" cy="19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965;p48">
            <a:extLst>
              <a:ext uri="{FF2B5EF4-FFF2-40B4-BE49-F238E27FC236}">
                <a16:creationId xmlns:a16="http://schemas.microsoft.com/office/drawing/2014/main" id="{2318D282-F1D0-8A9E-949E-75E288545163}"/>
              </a:ext>
            </a:extLst>
          </p:cNvPr>
          <p:cNvSpPr txBox="1"/>
          <p:nvPr/>
        </p:nvSpPr>
        <p:spPr>
          <a:xfrm flipH="1">
            <a:off x="2311263" y="4283158"/>
            <a:ext cx="6210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 dirty="0">
                <a:solidFill>
                  <a:schemeClr val="lt1"/>
                </a:solidFill>
                <a:latin typeface="Jura"/>
                <a:ea typeface="Jura"/>
                <a:cs typeface="Jura"/>
                <a:sym typeface="Jura"/>
              </a:rPr>
              <a:t>Active Power</a:t>
            </a:r>
            <a:endParaRPr dirty="0">
              <a:solidFill>
                <a:schemeClr val="lt1"/>
              </a:solidFill>
              <a:latin typeface="Jura"/>
              <a:ea typeface="Jura"/>
              <a:cs typeface="Jura"/>
              <a:sym typeface="Jura"/>
            </a:endParaRPr>
          </a:p>
        </p:txBody>
      </p:sp>
      <p:sp>
        <p:nvSpPr>
          <p:cNvPr id="904" name="TextBox 903">
            <a:extLst>
              <a:ext uri="{FF2B5EF4-FFF2-40B4-BE49-F238E27FC236}">
                <a16:creationId xmlns:a16="http://schemas.microsoft.com/office/drawing/2014/main" id="{C848D80F-5C83-9829-EAA4-8E30BCC07075}"/>
              </a:ext>
            </a:extLst>
          </p:cNvPr>
          <p:cNvSpPr txBox="1"/>
          <p:nvPr/>
        </p:nvSpPr>
        <p:spPr>
          <a:xfrm>
            <a:off x="5789381" y="492423"/>
            <a:ext cx="469392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FFFFFF"/>
                </a:solidFill>
                <a:effectLst/>
                <a:uLnTx/>
                <a:uFillTx/>
                <a:latin typeface="Righteous"/>
                <a:sym typeface="Righteous"/>
              </a:rPr>
              <a:t>No </a:t>
            </a:r>
            <a:r>
              <a:rPr kumimoji="0" lang="en-US" sz="2800" b="1" i="0" u="none" strike="noStrike" kern="0" cap="none" spc="0" normalizeH="0" baseline="0" noProof="0" dirty="0">
                <a:ln>
                  <a:noFill/>
                </a:ln>
                <a:solidFill>
                  <a:srgbClr val="7BD159"/>
                </a:solidFill>
                <a:effectLst/>
                <a:uLnTx/>
                <a:uFillTx/>
                <a:latin typeface="Righteous"/>
                <a:sym typeface="Righteous"/>
              </a:rPr>
              <a:t>Load Case</a:t>
            </a:r>
            <a:endParaRPr lang="ar-SA" dirty="0"/>
          </a:p>
        </p:txBody>
      </p:sp>
      <p:sp>
        <p:nvSpPr>
          <p:cNvPr id="905" name="Google Shape;966;p48">
            <a:extLst>
              <a:ext uri="{FF2B5EF4-FFF2-40B4-BE49-F238E27FC236}">
                <a16:creationId xmlns:a16="http://schemas.microsoft.com/office/drawing/2014/main" id="{7BBA14E0-B8B7-768C-C969-EE96FEE2487F}"/>
              </a:ext>
            </a:extLst>
          </p:cNvPr>
          <p:cNvSpPr/>
          <p:nvPr/>
        </p:nvSpPr>
        <p:spPr>
          <a:xfrm>
            <a:off x="2999976" y="4283158"/>
            <a:ext cx="193800" cy="193800"/>
          </a:xfrm>
          <a:prstGeom prst="rect">
            <a:avLst/>
          </a:prstGeom>
          <a:solidFill>
            <a:srgbClr val="CAD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65;p48">
            <a:extLst>
              <a:ext uri="{FF2B5EF4-FFF2-40B4-BE49-F238E27FC236}">
                <a16:creationId xmlns:a16="http://schemas.microsoft.com/office/drawing/2014/main" id="{7670AA8D-A337-2B95-14C7-F354D8E32B79}"/>
              </a:ext>
            </a:extLst>
          </p:cNvPr>
          <p:cNvSpPr txBox="1"/>
          <p:nvPr/>
        </p:nvSpPr>
        <p:spPr>
          <a:xfrm flipH="1">
            <a:off x="3283900" y="4270408"/>
            <a:ext cx="722570" cy="252900"/>
          </a:xfrm>
          <a:prstGeom prst="rect">
            <a:avLst/>
          </a:prstGeom>
          <a:no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dirty="0">
                <a:solidFill>
                  <a:schemeClr val="lt1"/>
                </a:solidFill>
                <a:latin typeface="Jura"/>
                <a:ea typeface="Jura"/>
                <a:cs typeface="Jura"/>
                <a:sym typeface="Jura"/>
              </a:rPr>
              <a:t>Reactive Power</a:t>
            </a:r>
            <a:endParaRPr dirty="0">
              <a:solidFill>
                <a:schemeClr val="lt1"/>
              </a:solidFill>
              <a:latin typeface="Jura"/>
              <a:ea typeface="Jura"/>
              <a:cs typeface="Jura"/>
              <a:sym typeface="Jura"/>
            </a:endParaRPr>
          </a:p>
        </p:txBody>
      </p:sp>
      <p:sp>
        <p:nvSpPr>
          <p:cNvPr id="907" name="Google Shape;966;p48">
            <a:extLst>
              <a:ext uri="{FF2B5EF4-FFF2-40B4-BE49-F238E27FC236}">
                <a16:creationId xmlns:a16="http://schemas.microsoft.com/office/drawing/2014/main" id="{176A2C60-679F-869D-2477-B685D9A0CAA7}"/>
              </a:ext>
            </a:extLst>
          </p:cNvPr>
          <p:cNvSpPr/>
          <p:nvPr/>
        </p:nvSpPr>
        <p:spPr>
          <a:xfrm>
            <a:off x="4049002" y="4270408"/>
            <a:ext cx="193800" cy="193800"/>
          </a:xfrm>
          <a:prstGeom prst="rect">
            <a:avLst/>
          </a:prstGeom>
          <a:solidFill>
            <a:srgbClr val="369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804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1">
          <a:extLst>
            <a:ext uri="{FF2B5EF4-FFF2-40B4-BE49-F238E27FC236}">
              <a16:creationId xmlns:a16="http://schemas.microsoft.com/office/drawing/2014/main" id="{4789627F-3597-17A1-1FB2-04AB429FCF59}"/>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6BDF92F2-51B3-715E-9FE6-3AC34C300815}"/>
              </a:ext>
            </a:extLst>
          </p:cNvPr>
          <p:cNvCxnSpPr>
            <a:cxnSpLocks/>
            <a:stCxn id="17" idx="0"/>
          </p:cNvCxnSpPr>
          <p:nvPr/>
        </p:nvCxnSpPr>
        <p:spPr>
          <a:xfrm flipV="1">
            <a:off x="4332801" y="1953139"/>
            <a:ext cx="126000" cy="1663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2708C00-C659-13CB-3133-1978FC4A961A}"/>
              </a:ext>
            </a:extLst>
          </p:cNvPr>
          <p:cNvSpPr txBox="1"/>
          <p:nvPr/>
        </p:nvSpPr>
        <p:spPr>
          <a:xfrm>
            <a:off x="4254627" y="1776518"/>
            <a:ext cx="637169" cy="230832"/>
          </a:xfrm>
          <a:prstGeom prst="rect">
            <a:avLst/>
          </a:prstGeom>
          <a:noFill/>
        </p:spPr>
        <p:txBody>
          <a:bodyPr wrap="square" rtlCol="1">
            <a:spAutoFit/>
          </a:bodyPr>
          <a:lstStyle/>
          <a:p>
            <a:pPr algn="ctr"/>
            <a:r>
              <a:rPr lang="en-US" sz="900" dirty="0">
                <a:solidFill>
                  <a:srgbClr val="CAD6DB"/>
                </a:solidFill>
              </a:rPr>
              <a:t>219.5 Kv</a:t>
            </a:r>
            <a:endParaRPr lang="ar-SA" sz="900" dirty="0">
              <a:solidFill>
                <a:srgbClr val="CAD6DB"/>
              </a:solidFill>
            </a:endParaRPr>
          </a:p>
        </p:txBody>
      </p:sp>
      <p:cxnSp>
        <p:nvCxnSpPr>
          <p:cNvPr id="35" name="Straight Connector 34">
            <a:extLst>
              <a:ext uri="{FF2B5EF4-FFF2-40B4-BE49-F238E27FC236}">
                <a16:creationId xmlns:a16="http://schemas.microsoft.com/office/drawing/2014/main" id="{BB4D4022-032B-DCB7-117D-A6537FAFD1A3}"/>
              </a:ext>
            </a:extLst>
          </p:cNvPr>
          <p:cNvCxnSpPr>
            <a:cxnSpLocks/>
            <a:stCxn id="18" idx="0"/>
          </p:cNvCxnSpPr>
          <p:nvPr/>
        </p:nvCxnSpPr>
        <p:spPr>
          <a:xfrm flipV="1">
            <a:off x="4660241" y="2852420"/>
            <a:ext cx="55328" cy="182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65C52F6-3CF7-C277-D43F-FC93F7A66CCB}"/>
              </a:ext>
            </a:extLst>
          </p:cNvPr>
          <p:cNvCxnSpPr>
            <a:cxnSpLocks/>
            <a:stCxn id="19" idx="0"/>
          </p:cNvCxnSpPr>
          <p:nvPr/>
        </p:nvCxnSpPr>
        <p:spPr>
          <a:xfrm flipV="1">
            <a:off x="4950045"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76FBC03-FB4C-687D-A296-5209EB4505CE}"/>
              </a:ext>
            </a:extLst>
          </p:cNvPr>
          <p:cNvSpPr/>
          <p:nvPr/>
        </p:nvSpPr>
        <p:spPr>
          <a:xfrm>
            <a:off x="4570241" y="3035204"/>
            <a:ext cx="180000" cy="450117"/>
          </a:xfrm>
          <a:prstGeom prst="rect">
            <a:avLst/>
          </a:prstGeom>
          <a:solidFill>
            <a:srgbClr val="F8E67C"/>
          </a:solidFill>
          <a:ln>
            <a:solidFill>
              <a:srgbClr val="30572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7" name="Rectangle 16">
            <a:extLst>
              <a:ext uri="{FF2B5EF4-FFF2-40B4-BE49-F238E27FC236}">
                <a16:creationId xmlns:a16="http://schemas.microsoft.com/office/drawing/2014/main" id="{6BA33F3C-BBAE-4C67-0A43-2CEFA6623B98}"/>
              </a:ext>
            </a:extLst>
          </p:cNvPr>
          <p:cNvSpPr/>
          <p:nvPr/>
        </p:nvSpPr>
        <p:spPr>
          <a:xfrm>
            <a:off x="4242801" y="2119462"/>
            <a:ext cx="180000" cy="1365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9" name="Rectangle 18">
            <a:extLst>
              <a:ext uri="{FF2B5EF4-FFF2-40B4-BE49-F238E27FC236}">
                <a16:creationId xmlns:a16="http://schemas.microsoft.com/office/drawing/2014/main" id="{64A18A08-3D38-7EFE-9877-4C231C434B61}"/>
              </a:ext>
            </a:extLst>
          </p:cNvPr>
          <p:cNvSpPr/>
          <p:nvPr/>
        </p:nvSpPr>
        <p:spPr>
          <a:xfrm>
            <a:off x="4860045" y="3429014"/>
            <a:ext cx="180000" cy="45719"/>
          </a:xfrm>
          <a:prstGeom prst="rect">
            <a:avLst/>
          </a:prstGeom>
          <a:solidFill>
            <a:srgbClr val="CAD6D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61" name="Google Shape;961;p48">
            <a:extLst>
              <a:ext uri="{FF2B5EF4-FFF2-40B4-BE49-F238E27FC236}">
                <a16:creationId xmlns:a16="http://schemas.microsoft.com/office/drawing/2014/main" id="{4F541836-4FB8-8214-E581-E9CC3F79DFAD}"/>
              </a:ext>
            </a:extLst>
          </p:cNvPr>
          <p:cNvSpPr txBox="1"/>
          <p:nvPr/>
        </p:nvSpPr>
        <p:spPr>
          <a:xfrm flipH="1">
            <a:off x="154681" y="4270408"/>
            <a:ext cx="6957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US" dirty="0">
                <a:solidFill>
                  <a:schemeClr val="lt1"/>
                </a:solidFill>
                <a:latin typeface="Jura"/>
                <a:ea typeface="Jura"/>
                <a:cs typeface="Jura"/>
                <a:sym typeface="Jura"/>
              </a:rPr>
              <a:t>Voltage</a:t>
            </a:r>
          </a:p>
          <a:p>
            <a:pPr marL="0" marR="0" lvl="0" indent="0" algn="r" rtl="0">
              <a:lnSpc>
                <a:spcPct val="100000"/>
              </a:lnSpc>
              <a:spcBef>
                <a:spcPts val="0"/>
              </a:spcBef>
              <a:spcAft>
                <a:spcPts val="0"/>
              </a:spcAft>
              <a:buNone/>
            </a:pPr>
            <a:r>
              <a:rPr lang="en-US" dirty="0">
                <a:solidFill>
                  <a:schemeClr val="lt1"/>
                </a:solidFill>
                <a:latin typeface="Jura"/>
                <a:ea typeface="Jura"/>
                <a:cs typeface="Jura"/>
                <a:sym typeface="Jura"/>
              </a:rPr>
              <a:t>Receive   </a:t>
            </a:r>
            <a:endParaRPr dirty="0">
              <a:solidFill>
                <a:schemeClr val="lt1"/>
              </a:solidFill>
              <a:latin typeface="Jura"/>
              <a:ea typeface="Jura"/>
              <a:cs typeface="Jura"/>
              <a:sym typeface="Jura"/>
            </a:endParaRPr>
          </a:p>
        </p:txBody>
      </p:sp>
      <p:sp>
        <p:nvSpPr>
          <p:cNvPr id="962" name="Google Shape;962;p48">
            <a:extLst>
              <a:ext uri="{FF2B5EF4-FFF2-40B4-BE49-F238E27FC236}">
                <a16:creationId xmlns:a16="http://schemas.microsoft.com/office/drawing/2014/main" id="{60E1AD76-75A7-1547-1C3E-95143239AB3E}"/>
              </a:ext>
            </a:extLst>
          </p:cNvPr>
          <p:cNvSpPr/>
          <p:nvPr/>
        </p:nvSpPr>
        <p:spPr>
          <a:xfrm>
            <a:off x="918106" y="4270408"/>
            <a:ext cx="193800" cy="19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a:extLst>
              <a:ext uri="{FF2B5EF4-FFF2-40B4-BE49-F238E27FC236}">
                <a16:creationId xmlns:a16="http://schemas.microsoft.com/office/drawing/2014/main" id="{E21CA637-3277-3282-13AA-2F4745C6BE4D}"/>
              </a:ext>
            </a:extLst>
          </p:cNvPr>
          <p:cNvSpPr txBox="1"/>
          <p:nvPr/>
        </p:nvSpPr>
        <p:spPr>
          <a:xfrm flipH="1">
            <a:off x="1202006" y="4270408"/>
            <a:ext cx="8052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 dirty="0">
                <a:solidFill>
                  <a:schemeClr val="lt1"/>
                </a:solidFill>
                <a:latin typeface="Jura"/>
                <a:ea typeface="Jura"/>
                <a:cs typeface="Jura"/>
                <a:sym typeface="Jura"/>
              </a:rPr>
              <a:t>Current </a:t>
            </a:r>
            <a:endParaRPr dirty="0">
              <a:solidFill>
                <a:schemeClr val="lt1"/>
              </a:solidFill>
              <a:latin typeface="Jura"/>
              <a:ea typeface="Jura"/>
              <a:cs typeface="Jura"/>
              <a:sym typeface="Jura"/>
            </a:endParaRPr>
          </a:p>
        </p:txBody>
      </p:sp>
      <p:sp>
        <p:nvSpPr>
          <p:cNvPr id="964" name="Google Shape;964;p48">
            <a:extLst>
              <a:ext uri="{FF2B5EF4-FFF2-40B4-BE49-F238E27FC236}">
                <a16:creationId xmlns:a16="http://schemas.microsoft.com/office/drawing/2014/main" id="{D8B105BC-AB57-D94B-380B-848FF4EF5B3D}"/>
              </a:ext>
            </a:extLst>
          </p:cNvPr>
          <p:cNvSpPr/>
          <p:nvPr/>
        </p:nvSpPr>
        <p:spPr>
          <a:xfrm>
            <a:off x="2074931" y="4270408"/>
            <a:ext cx="193800" cy="19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a:extLst>
              <a:ext uri="{FF2B5EF4-FFF2-40B4-BE49-F238E27FC236}">
                <a16:creationId xmlns:a16="http://schemas.microsoft.com/office/drawing/2014/main" id="{2AB1EAEF-7624-8784-04FA-D7F0835FA22C}"/>
              </a:ext>
            </a:extLst>
          </p:cNvPr>
          <p:cNvSpPr txBox="1"/>
          <p:nvPr/>
        </p:nvSpPr>
        <p:spPr>
          <a:xfrm flipH="1">
            <a:off x="2311263" y="4283158"/>
            <a:ext cx="621000" cy="252900"/>
          </a:xfrm>
          <a:prstGeom prst="rect">
            <a:avLst/>
          </a:prstGeom>
          <a:noFill/>
          <a:ln>
            <a:noFill/>
          </a:ln>
        </p:spPr>
        <p:txBody>
          <a:bodyPr spcFirstLastPara="1" wrap="square" lIns="0" tIns="4775" rIns="0" bIns="0" anchor="ctr" anchorCtr="0">
            <a:noAutofit/>
          </a:bodyPr>
          <a:lstStyle/>
          <a:p>
            <a:pPr marL="0" marR="0" lvl="0" indent="0" algn="r" rtl="0">
              <a:lnSpc>
                <a:spcPct val="100000"/>
              </a:lnSpc>
              <a:spcBef>
                <a:spcPts val="0"/>
              </a:spcBef>
              <a:spcAft>
                <a:spcPts val="0"/>
              </a:spcAft>
              <a:buNone/>
            </a:pPr>
            <a:r>
              <a:rPr lang="en" dirty="0">
                <a:solidFill>
                  <a:schemeClr val="lt1"/>
                </a:solidFill>
                <a:latin typeface="Jura"/>
                <a:ea typeface="Jura"/>
                <a:cs typeface="Jura"/>
                <a:sym typeface="Jura"/>
              </a:rPr>
              <a:t>Active Power</a:t>
            </a:r>
            <a:endParaRPr dirty="0">
              <a:solidFill>
                <a:schemeClr val="lt1"/>
              </a:solidFill>
              <a:latin typeface="Jura"/>
              <a:ea typeface="Jura"/>
              <a:cs typeface="Jura"/>
              <a:sym typeface="Jura"/>
            </a:endParaRPr>
          </a:p>
        </p:txBody>
      </p:sp>
      <p:sp>
        <p:nvSpPr>
          <p:cNvPr id="966" name="Google Shape;966;p48">
            <a:extLst>
              <a:ext uri="{FF2B5EF4-FFF2-40B4-BE49-F238E27FC236}">
                <a16:creationId xmlns:a16="http://schemas.microsoft.com/office/drawing/2014/main" id="{4D1386A0-61C3-1362-53DA-A9349EDD1C1E}"/>
              </a:ext>
            </a:extLst>
          </p:cNvPr>
          <p:cNvSpPr/>
          <p:nvPr/>
        </p:nvSpPr>
        <p:spPr>
          <a:xfrm>
            <a:off x="2999976" y="4283158"/>
            <a:ext cx="193800" cy="193800"/>
          </a:xfrm>
          <a:prstGeom prst="rect">
            <a:avLst/>
          </a:prstGeom>
          <a:solidFill>
            <a:srgbClr val="CAD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65;p48">
            <a:extLst>
              <a:ext uri="{FF2B5EF4-FFF2-40B4-BE49-F238E27FC236}">
                <a16:creationId xmlns:a16="http://schemas.microsoft.com/office/drawing/2014/main" id="{1C6EE493-98D4-2A8A-965D-9B2088D42DD2}"/>
              </a:ext>
            </a:extLst>
          </p:cNvPr>
          <p:cNvSpPr txBox="1"/>
          <p:nvPr/>
        </p:nvSpPr>
        <p:spPr>
          <a:xfrm flipH="1">
            <a:off x="3283900" y="4270408"/>
            <a:ext cx="722570" cy="252900"/>
          </a:xfrm>
          <a:prstGeom prst="rect">
            <a:avLst/>
          </a:prstGeom>
          <a:no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dirty="0">
                <a:solidFill>
                  <a:schemeClr val="lt1"/>
                </a:solidFill>
                <a:latin typeface="Jura"/>
                <a:ea typeface="Jura"/>
                <a:cs typeface="Jura"/>
                <a:sym typeface="Jura"/>
              </a:rPr>
              <a:t>Reactive Power</a:t>
            </a:r>
            <a:endParaRPr dirty="0">
              <a:solidFill>
                <a:schemeClr val="lt1"/>
              </a:solidFill>
              <a:latin typeface="Jura"/>
              <a:ea typeface="Jura"/>
              <a:cs typeface="Jura"/>
              <a:sym typeface="Jura"/>
            </a:endParaRPr>
          </a:p>
        </p:txBody>
      </p:sp>
      <p:sp>
        <p:nvSpPr>
          <p:cNvPr id="3" name="Google Shape;966;p48">
            <a:extLst>
              <a:ext uri="{FF2B5EF4-FFF2-40B4-BE49-F238E27FC236}">
                <a16:creationId xmlns:a16="http://schemas.microsoft.com/office/drawing/2014/main" id="{F87A932B-1D24-4630-C977-E375A347D266}"/>
              </a:ext>
            </a:extLst>
          </p:cNvPr>
          <p:cNvSpPr/>
          <p:nvPr/>
        </p:nvSpPr>
        <p:spPr>
          <a:xfrm>
            <a:off x="4049002" y="4270408"/>
            <a:ext cx="193800" cy="193800"/>
          </a:xfrm>
          <a:prstGeom prst="rect">
            <a:avLst/>
          </a:prstGeom>
          <a:solidFill>
            <a:srgbClr val="369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Straight Connector 6">
            <a:extLst>
              <a:ext uri="{FF2B5EF4-FFF2-40B4-BE49-F238E27FC236}">
                <a16:creationId xmlns:a16="http://schemas.microsoft.com/office/drawing/2014/main" id="{AFF45806-8101-84FF-4A56-04D1652CF049}"/>
              </a:ext>
            </a:extLst>
          </p:cNvPr>
          <p:cNvCxnSpPr>
            <a:cxnSpLocks/>
          </p:cNvCxnSpPr>
          <p:nvPr/>
        </p:nvCxnSpPr>
        <p:spPr>
          <a:xfrm>
            <a:off x="4145901" y="3485325"/>
            <a:ext cx="4502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98480E8-453C-03FC-9FCD-F7C6D5F410EB}"/>
              </a:ext>
            </a:extLst>
          </p:cNvPr>
          <p:cNvCxnSpPr>
            <a:cxnSpLocks/>
          </p:cNvCxnSpPr>
          <p:nvPr/>
        </p:nvCxnSpPr>
        <p:spPr>
          <a:xfrm>
            <a:off x="4151997" y="1017725"/>
            <a:ext cx="0" cy="246760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4DD46C-2A62-A507-60E6-F7DCB72506BF}"/>
              </a:ext>
            </a:extLst>
          </p:cNvPr>
          <p:cNvCxnSpPr/>
          <p:nvPr/>
        </p:nvCxnSpPr>
        <p:spPr>
          <a:xfrm>
            <a:off x="4941546" y="3485318"/>
            <a:ext cx="0" cy="126000"/>
          </a:xfrm>
          <a:prstGeom prst="line">
            <a:avLst/>
          </a:prstGeom>
          <a:ln w="19050">
            <a:solidFill>
              <a:srgbClr val="30572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C0808B-42F5-1A72-58C4-EEE80BEA961A}"/>
              </a:ext>
            </a:extLst>
          </p:cNvPr>
          <p:cNvCxnSpPr/>
          <p:nvPr/>
        </p:nvCxnSpPr>
        <p:spPr>
          <a:xfrm>
            <a:off x="4458801" y="1953139"/>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FF22C1-5CD9-142B-6F12-19C7FDD1AEAF}"/>
              </a:ext>
            </a:extLst>
          </p:cNvPr>
          <p:cNvCxnSpPr>
            <a:cxnSpLocks/>
          </p:cNvCxnSpPr>
          <p:nvPr/>
        </p:nvCxnSpPr>
        <p:spPr>
          <a:xfrm>
            <a:off x="4715569" y="2852420"/>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7B8C8-4456-3502-3155-65E84839D9E4}"/>
              </a:ext>
            </a:extLst>
          </p:cNvPr>
          <p:cNvSpPr txBox="1"/>
          <p:nvPr/>
        </p:nvSpPr>
        <p:spPr>
          <a:xfrm>
            <a:off x="4493524" y="2667273"/>
            <a:ext cx="637169" cy="230832"/>
          </a:xfrm>
          <a:prstGeom prst="rect">
            <a:avLst/>
          </a:prstGeom>
          <a:noFill/>
        </p:spPr>
        <p:txBody>
          <a:bodyPr wrap="square" rtlCol="1">
            <a:spAutoFit/>
          </a:bodyPr>
          <a:lstStyle/>
          <a:p>
            <a:pPr algn="ctr"/>
            <a:r>
              <a:rPr lang="en-US" sz="900" dirty="0">
                <a:solidFill>
                  <a:srgbClr val="CAD6DB"/>
                </a:solidFill>
              </a:rPr>
              <a:t>1.66 A</a:t>
            </a:r>
            <a:endParaRPr lang="ar-SA" sz="900" dirty="0">
              <a:solidFill>
                <a:srgbClr val="CAD6DB"/>
              </a:solidFill>
            </a:endParaRPr>
          </a:p>
        </p:txBody>
      </p:sp>
      <p:sp>
        <p:nvSpPr>
          <p:cNvPr id="44" name="TextBox 43">
            <a:extLst>
              <a:ext uri="{FF2B5EF4-FFF2-40B4-BE49-F238E27FC236}">
                <a16:creationId xmlns:a16="http://schemas.microsoft.com/office/drawing/2014/main" id="{79C5F89B-1E33-C9E9-037F-D038C202FDCA}"/>
              </a:ext>
            </a:extLst>
          </p:cNvPr>
          <p:cNvSpPr txBox="1"/>
          <p:nvPr/>
        </p:nvSpPr>
        <p:spPr>
          <a:xfrm>
            <a:off x="4801958" y="3133774"/>
            <a:ext cx="637169" cy="230832"/>
          </a:xfrm>
          <a:prstGeom prst="rect">
            <a:avLst/>
          </a:prstGeom>
          <a:noFill/>
        </p:spPr>
        <p:txBody>
          <a:bodyPr wrap="square" rtlCol="1">
            <a:spAutoFit/>
          </a:bodyPr>
          <a:lstStyle/>
          <a:p>
            <a:pPr algn="ctr"/>
            <a:r>
              <a:rPr lang="en-US" sz="900" dirty="0">
                <a:solidFill>
                  <a:srgbClr val="CAD6DB"/>
                </a:solidFill>
              </a:rPr>
              <a:t>0 W</a:t>
            </a:r>
            <a:endParaRPr lang="ar-SA" sz="900" dirty="0">
              <a:solidFill>
                <a:srgbClr val="CAD6DB"/>
              </a:solidFill>
            </a:endParaRPr>
          </a:p>
        </p:txBody>
      </p:sp>
      <p:sp>
        <p:nvSpPr>
          <p:cNvPr id="58" name="TextBox 57">
            <a:extLst>
              <a:ext uri="{FF2B5EF4-FFF2-40B4-BE49-F238E27FC236}">
                <a16:creationId xmlns:a16="http://schemas.microsoft.com/office/drawing/2014/main" id="{01A7252B-585C-1ABB-6D5F-5712ED231A7A}"/>
              </a:ext>
            </a:extLst>
          </p:cNvPr>
          <p:cNvSpPr txBox="1"/>
          <p:nvPr/>
        </p:nvSpPr>
        <p:spPr>
          <a:xfrm>
            <a:off x="4458801" y="3531451"/>
            <a:ext cx="1077380" cy="400110"/>
          </a:xfrm>
          <a:prstGeom prst="rect">
            <a:avLst/>
          </a:prstGeom>
          <a:noFill/>
        </p:spPr>
        <p:txBody>
          <a:bodyPr wrap="square" rtlCol="1">
            <a:spAutoFit/>
          </a:bodyPr>
          <a:lstStyle/>
          <a:p>
            <a:r>
              <a:rPr lang="en-US" sz="2000" b="1" dirty="0">
                <a:solidFill>
                  <a:schemeClr val="accent1"/>
                </a:solidFill>
              </a:rPr>
              <a:t>Case 1</a:t>
            </a:r>
            <a:endParaRPr lang="ar-SA" sz="2000" b="1" dirty="0">
              <a:solidFill>
                <a:schemeClr val="accent1"/>
              </a:solidFill>
            </a:endParaRPr>
          </a:p>
        </p:txBody>
      </p:sp>
      <mc:AlternateContent xmlns:mc="http://schemas.openxmlformats.org/markup-compatibility/2006">
        <mc:Choice xmlns:a14="http://schemas.microsoft.com/office/drawing/2010/main" Requires="a14">
          <p:sp>
            <p:nvSpPr>
              <p:cNvPr id="896" name="Google Shape;961;p48">
                <a:extLst>
                  <a:ext uri="{FF2B5EF4-FFF2-40B4-BE49-F238E27FC236}">
                    <a16:creationId xmlns:a16="http://schemas.microsoft.com/office/drawing/2014/main" id="{BE3C37EE-06ED-8C90-4FA4-86186213DF54}"/>
                  </a:ext>
                </a:extLst>
              </p:cNvPr>
              <p:cNvSpPr txBox="1"/>
              <p:nvPr/>
            </p:nvSpPr>
            <p:spPr>
              <a:xfrm flipH="1">
                <a:off x="146709" y="430292"/>
                <a:ext cx="3810418" cy="3660119"/>
              </a:xfrm>
              <a:prstGeom prst="rect">
                <a:avLst/>
              </a:prstGeom>
              <a:noFill/>
              <a:ln>
                <a:noFill/>
              </a:ln>
            </p:spPr>
            <p:txBody>
              <a:bodyPr spcFirstLastPara="1" wrap="square" lIns="0" tIns="4775" rIns="0" bIns="0" anchor="t" anchorCtr="0">
                <a:noAutofit/>
              </a:bodyPr>
              <a:lstStyle/>
              <a:p>
                <a:pPr marL="0" marR="0" lvl="0" indent="0" rtl="0">
                  <a:lnSpc>
                    <a:spcPct val="100000"/>
                  </a:lnSpc>
                  <a:spcBef>
                    <a:spcPts val="0"/>
                  </a:spcBef>
                  <a:spcAft>
                    <a:spcPts val="0"/>
                  </a:spcAft>
                  <a:buNone/>
                </a:pPr>
                <a:r>
                  <a:rPr lang="en" sz="1600" b="1" dirty="0">
                    <a:solidFill>
                      <a:srgbClr val="FFFFFF"/>
                    </a:solidFill>
                    <a:latin typeface="Righteous"/>
                    <a:ea typeface="Jura"/>
                    <a:cs typeface="Jura"/>
                    <a:sym typeface="Righteous"/>
                  </a:rPr>
                  <a:t>Case 1</a:t>
                </a:r>
                <a:endParaRPr lang="en-US" sz="1600" b="1" dirty="0">
                  <a:solidFill>
                    <a:schemeClr val="lt1"/>
                  </a:solidFill>
                  <a:latin typeface="Jura"/>
                  <a:ea typeface="Jura"/>
                  <a:cs typeface="Jura"/>
                  <a:sym typeface="Jura"/>
                </a:endParaRPr>
              </a:p>
              <a:p>
                <a:pPr lvl="0" algn="just"/>
                <a:r>
                  <a:rPr lang="en-US" sz="1200" dirty="0">
                    <a:solidFill>
                      <a:schemeClr val="lt1"/>
                    </a:solidFill>
                    <a:latin typeface="Jura"/>
                    <a:ea typeface="Jura"/>
                    <a:cs typeface="Jura"/>
                    <a:sym typeface="Jura"/>
                  </a:rPr>
                  <a:t>We will assume that the transmission line has a capacitive load </a:t>
                </a:r>
                <a14:m>
                  <m:oMath xmlns:m="http://schemas.openxmlformats.org/officeDocument/2006/math">
                    <m:r>
                      <a:rPr lang="en-US" sz="1200" b="0" i="1" smtClean="0">
                        <a:solidFill>
                          <a:schemeClr val="accent1"/>
                        </a:solidFill>
                        <a:latin typeface="Cambria Math" panose="02040503050406030204" pitchFamily="18" charset="0"/>
                        <a:ea typeface="Jura"/>
                        <a:cs typeface="Jura"/>
                        <a:sym typeface="Jura"/>
                      </a:rPr>
                      <m:t>0</m:t>
                    </m:r>
                    <m:r>
                      <a:rPr lang="en-US" sz="1200" b="0" i="1" smtClean="0">
                        <a:solidFill>
                          <a:schemeClr val="accent1"/>
                        </a:solidFill>
                        <a:latin typeface="Cambria Math" panose="02040503050406030204" pitchFamily="18" charset="0"/>
                        <a:ea typeface="Jura"/>
                        <a:cs typeface="Jura"/>
                        <a:sym typeface="Jura"/>
                      </a:rPr>
                      <m:t>.</m:t>
                    </m:r>
                    <m:r>
                      <a:rPr lang="en-US" sz="1200" b="0" i="1" smtClean="0">
                        <a:solidFill>
                          <a:schemeClr val="accent1"/>
                        </a:solidFill>
                        <a:latin typeface="Cambria Math" panose="02040503050406030204" pitchFamily="18" charset="0"/>
                        <a:ea typeface="Jura"/>
                        <a:cs typeface="Jura"/>
                        <a:sym typeface="Jura"/>
                      </a:rPr>
                      <m:t>02</m:t>
                    </m:r>
                    <m:r>
                      <a:rPr lang="en-US" sz="1200" b="0" i="1" smtClean="0">
                        <a:solidFill>
                          <a:schemeClr val="accent1"/>
                        </a:solidFill>
                        <a:latin typeface="Cambria Math" panose="02040503050406030204" pitchFamily="18" charset="0"/>
                        <a:ea typeface="Cambria Math" panose="02040503050406030204" pitchFamily="18" charset="0"/>
                        <a:cs typeface="Jura"/>
                        <a:sym typeface="Jura"/>
                      </a:rPr>
                      <m:t>𝜇</m:t>
                    </m:r>
                    <m:r>
                      <a:rPr lang="en-US" sz="1200" b="0" i="1" smtClean="0">
                        <a:solidFill>
                          <a:schemeClr val="accent1"/>
                        </a:solidFill>
                        <a:latin typeface="Cambria Math" panose="02040503050406030204" pitchFamily="18" charset="0"/>
                        <a:ea typeface="Cambria Math" panose="02040503050406030204" pitchFamily="18" charset="0"/>
                        <a:cs typeface="Jura"/>
                        <a:sym typeface="Jura"/>
                      </a:rPr>
                      <m:t>𝐹</m:t>
                    </m:r>
                  </m:oMath>
                </a14:m>
                <a:r>
                  <a:rPr lang="en-US" sz="1200" dirty="0">
                    <a:solidFill>
                      <a:schemeClr val="lt1"/>
                    </a:solidFill>
                    <a:latin typeface="Jura"/>
                    <a:ea typeface="Jura"/>
                    <a:cs typeface="Jura"/>
                    <a:sym typeface="Jura"/>
                  </a:rPr>
                  <a:t>, an inductive load </a:t>
                </a:r>
                <a:r>
                  <a:rPr lang="en-US" sz="1200" i="1" dirty="0">
                    <a:solidFill>
                      <a:schemeClr val="accent1"/>
                    </a:solidFill>
                    <a:latin typeface="Jura"/>
                    <a:ea typeface="Jura"/>
                    <a:cs typeface="Jura"/>
                    <a:sym typeface="Jura"/>
                  </a:rPr>
                  <a:t>0.35H</a:t>
                </a:r>
                <a:r>
                  <a:rPr lang="en-US" sz="1200" dirty="0">
                    <a:solidFill>
                      <a:schemeClr val="lt1"/>
                    </a:solidFill>
                    <a:latin typeface="Jura"/>
                    <a:ea typeface="Jura"/>
                    <a:cs typeface="Jura"/>
                    <a:sym typeface="Jura"/>
                  </a:rPr>
                  <a:t>, and a resistive load </a:t>
                </a:r>
                <a14:m>
                  <m:oMath xmlns:m="http://schemas.openxmlformats.org/officeDocument/2006/math">
                    <m:r>
                      <a:rPr lang="en-US" sz="1200" b="0" i="1" smtClean="0">
                        <a:solidFill>
                          <a:schemeClr val="accent1"/>
                        </a:solidFill>
                        <a:latin typeface="Cambria Math" panose="02040503050406030204" pitchFamily="18" charset="0"/>
                        <a:ea typeface="Jura"/>
                        <a:cs typeface="Jura"/>
                        <a:sym typeface="Jura"/>
                      </a:rPr>
                      <m:t>20</m:t>
                    </m:r>
                    <m:r>
                      <m:rPr>
                        <m:sty m:val="p"/>
                      </m:rPr>
                      <a:rPr lang="el-GR" sz="1200" b="0" i="1" smtClean="0">
                        <a:solidFill>
                          <a:schemeClr val="accent1"/>
                        </a:solidFill>
                        <a:latin typeface="Cambria Math" panose="02040503050406030204" pitchFamily="18" charset="0"/>
                        <a:ea typeface="Cambria Math" panose="02040503050406030204" pitchFamily="18" charset="0"/>
                        <a:cs typeface="Jura"/>
                        <a:sym typeface="Jura"/>
                      </a:rPr>
                      <m:t>Ω</m:t>
                    </m:r>
                  </m:oMath>
                </a14:m>
                <a:r>
                  <a:rPr lang="en-US" sz="1200" dirty="0">
                    <a:solidFill>
                      <a:schemeClr val="lt1"/>
                    </a:solidFill>
                    <a:latin typeface="Jura"/>
                    <a:ea typeface="Jura"/>
                    <a:cs typeface="Jura"/>
                    <a:sym typeface="Jura"/>
                  </a:rPr>
                  <a:t> As we can see from the table, there is no active power, even though there is a resistive load in the transmission lines. The reason is simple: comparing the resistive load with the current flowing through it and the reactive power, the difference is so large that it is negligible. </a:t>
                </a:r>
              </a:p>
              <a:p>
                <a:pPr lvl="0" algn="just"/>
                <a:endParaRPr lang="en-US" sz="1200" dirty="0">
                  <a:solidFill>
                    <a:schemeClr val="lt1"/>
                  </a:solidFill>
                  <a:latin typeface="Jura"/>
                  <a:ea typeface="Jura"/>
                  <a:cs typeface="Jura"/>
                  <a:sym typeface="Jura"/>
                </a:endParaRPr>
              </a:p>
              <a:p>
                <a:pPr algn="just"/>
                <a:r>
                  <a:rPr lang="en" sz="1600" b="1" dirty="0">
                    <a:solidFill>
                      <a:srgbClr val="FFFFFF"/>
                    </a:solidFill>
                    <a:latin typeface="Righteous"/>
                    <a:ea typeface="Jura"/>
                    <a:cs typeface="Jura"/>
                    <a:sym typeface="Righteous"/>
                  </a:rPr>
                  <a:t>Case 2</a:t>
                </a:r>
                <a:endParaRPr lang="en-US" sz="1600" b="1" dirty="0">
                  <a:solidFill>
                    <a:schemeClr val="lt1"/>
                  </a:solidFill>
                  <a:latin typeface="Jura"/>
                  <a:ea typeface="Jura"/>
                  <a:cs typeface="Jura"/>
                  <a:sym typeface="Jura"/>
                </a:endParaRPr>
              </a:p>
              <a:p>
                <a:pPr lvl="0" algn="just"/>
                <a:r>
                  <a:rPr lang="en-US" sz="1200" dirty="0">
                    <a:solidFill>
                      <a:schemeClr val="lt1"/>
                    </a:solidFill>
                    <a:latin typeface="Jura"/>
                    <a:ea typeface="Jura"/>
                    <a:cs typeface="Jura"/>
                    <a:sym typeface="Jura"/>
                  </a:rPr>
                  <a:t>Now the load values ​​have changed to a capacitive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0</m:t>
                    </m:r>
                    <m:r>
                      <a:rPr lang="en-US" sz="1200" i="1">
                        <a:solidFill>
                          <a:schemeClr val="accent1"/>
                        </a:solidFill>
                        <a:latin typeface="Cambria Math" panose="02040503050406030204" pitchFamily="18" charset="0"/>
                        <a:ea typeface="Jura"/>
                        <a:cs typeface="Jura"/>
                        <a:sym typeface="Jura"/>
                      </a:rPr>
                      <m:t>.</m:t>
                    </m:r>
                    <m:r>
                      <a:rPr lang="en-US" sz="1200" i="1">
                        <a:solidFill>
                          <a:schemeClr val="accent1"/>
                        </a:solidFill>
                        <a:latin typeface="Cambria Math" panose="02040503050406030204" pitchFamily="18" charset="0"/>
                        <a:ea typeface="Jura"/>
                        <a:cs typeface="Jura"/>
                        <a:sym typeface="Jura"/>
                      </a:rPr>
                      <m:t>04</m:t>
                    </m:r>
                    <m:r>
                      <a:rPr lang="en-US" sz="1200" i="1">
                        <a:solidFill>
                          <a:schemeClr val="accent1"/>
                        </a:solidFill>
                        <a:latin typeface="Cambria Math" panose="02040503050406030204" pitchFamily="18" charset="0"/>
                        <a:ea typeface="Cambria Math" panose="02040503050406030204" pitchFamily="18" charset="0"/>
                        <a:cs typeface="Jura"/>
                        <a:sym typeface="Jura"/>
                      </a:rPr>
                      <m:t>𝜇</m:t>
                    </m:r>
                    <m:r>
                      <a:rPr lang="en-US" sz="1200" i="1">
                        <a:solidFill>
                          <a:schemeClr val="accent1"/>
                        </a:solidFill>
                        <a:latin typeface="Cambria Math" panose="02040503050406030204" pitchFamily="18" charset="0"/>
                        <a:ea typeface="Cambria Math" panose="02040503050406030204" pitchFamily="18" charset="0"/>
                        <a:cs typeface="Jura"/>
                        <a:sym typeface="Jura"/>
                      </a:rPr>
                      <m:t>𝐹</m:t>
                    </m:r>
                  </m:oMath>
                </a14:m>
                <a:r>
                  <a:rPr lang="en-US" sz="1200" dirty="0">
                    <a:solidFill>
                      <a:schemeClr val="lt1"/>
                    </a:solidFill>
                    <a:latin typeface="Jura"/>
                    <a:ea typeface="Jura"/>
                    <a:cs typeface="Jura"/>
                    <a:sym typeface="Jura"/>
                  </a:rPr>
                  <a:t>,  </a:t>
                </a:r>
                <a:r>
                  <a:rPr lang="en-US" sz="1200" dirty="0">
                    <a:solidFill>
                      <a:schemeClr val="accent1"/>
                    </a:solidFill>
                    <a:latin typeface="Jura"/>
                    <a:ea typeface="Jura"/>
                    <a:cs typeface="Jura"/>
                    <a:sym typeface="Jura"/>
                  </a:rPr>
                  <a:t>while keeping the resistance value and inductive load  </a:t>
                </a:r>
                <a:r>
                  <a:rPr lang="en-US" sz="1200" dirty="0">
                    <a:solidFill>
                      <a:schemeClr val="lt1"/>
                    </a:solidFill>
                    <a:latin typeface="Jura"/>
                    <a:ea typeface="Jura"/>
                    <a:cs typeface="Jura"/>
                    <a:sym typeface="Jura"/>
                  </a:rPr>
                  <a:t>constant.</a:t>
                </a:r>
              </a:p>
              <a:p>
                <a:pPr lvl="0" algn="just"/>
                <a:endParaRPr lang="en-US" sz="1200" dirty="0">
                  <a:solidFill>
                    <a:schemeClr val="lt1"/>
                  </a:solidFill>
                  <a:latin typeface="Jura"/>
                  <a:ea typeface="Jura"/>
                  <a:cs typeface="Jura"/>
                  <a:sym typeface="Jura"/>
                </a:endParaRPr>
              </a:p>
              <a:p>
                <a:pPr algn="just"/>
                <a:r>
                  <a:rPr lang="en-US" sz="1600" b="1" dirty="0">
                    <a:solidFill>
                      <a:srgbClr val="FFFFFF"/>
                    </a:solidFill>
                    <a:latin typeface="Righteous"/>
                    <a:ea typeface="Jura"/>
                    <a:cs typeface="Jura"/>
                    <a:sym typeface="Righteous"/>
                  </a:rPr>
                  <a:t>Case 3</a:t>
                </a:r>
                <a:endParaRPr lang="en-US" sz="1600" b="1" dirty="0">
                  <a:solidFill>
                    <a:schemeClr val="lt1"/>
                  </a:solidFill>
                  <a:latin typeface="Jura"/>
                  <a:ea typeface="Jura"/>
                  <a:cs typeface="Jura"/>
                  <a:sym typeface="Jura"/>
                </a:endParaRPr>
              </a:p>
              <a:p>
                <a:pPr lvl="0" algn="just"/>
                <a:r>
                  <a:rPr lang="en-US" sz="1200" dirty="0">
                    <a:solidFill>
                      <a:schemeClr val="lt1"/>
                    </a:solidFill>
                    <a:latin typeface="Jura"/>
                    <a:ea typeface="Jura"/>
                    <a:cs typeface="Jura"/>
                    <a:sym typeface="Jura"/>
                  </a:rPr>
                  <a:t>Now the load values ​​have changed to a capacitive load </a:t>
                </a:r>
                <a14:m>
                  <m:oMath xmlns:m="http://schemas.openxmlformats.org/officeDocument/2006/math">
                    <m:r>
                      <a:rPr lang="en-US" sz="1200" i="1">
                        <a:solidFill>
                          <a:schemeClr val="accent1"/>
                        </a:solidFill>
                        <a:latin typeface="Cambria Math" panose="02040503050406030204" pitchFamily="18" charset="0"/>
                        <a:ea typeface="Jura"/>
                        <a:cs typeface="Jura"/>
                        <a:sym typeface="Jura"/>
                      </a:rPr>
                      <m:t>0</m:t>
                    </m:r>
                    <m:r>
                      <a:rPr lang="en-US" sz="1200" i="1">
                        <a:solidFill>
                          <a:schemeClr val="accent1"/>
                        </a:solidFill>
                        <a:latin typeface="Cambria Math" panose="02040503050406030204" pitchFamily="18" charset="0"/>
                        <a:ea typeface="Jura"/>
                        <a:cs typeface="Jura"/>
                        <a:sym typeface="Jura"/>
                      </a:rPr>
                      <m:t>.</m:t>
                    </m:r>
                    <m:r>
                      <a:rPr lang="en-US" sz="1200" i="1">
                        <a:solidFill>
                          <a:schemeClr val="accent1"/>
                        </a:solidFill>
                        <a:latin typeface="Cambria Math" panose="02040503050406030204" pitchFamily="18" charset="0"/>
                        <a:ea typeface="Jura"/>
                        <a:cs typeface="Jura"/>
                        <a:sym typeface="Jura"/>
                      </a:rPr>
                      <m:t>06</m:t>
                    </m:r>
                    <m:r>
                      <a:rPr lang="en-US" sz="1200" i="1">
                        <a:solidFill>
                          <a:schemeClr val="accent1"/>
                        </a:solidFill>
                        <a:latin typeface="Cambria Math" panose="02040503050406030204" pitchFamily="18" charset="0"/>
                        <a:ea typeface="Cambria Math" panose="02040503050406030204" pitchFamily="18" charset="0"/>
                        <a:cs typeface="Jura"/>
                        <a:sym typeface="Jura"/>
                      </a:rPr>
                      <m:t>𝜇</m:t>
                    </m:r>
                    <m:r>
                      <a:rPr lang="en-US" sz="1200" i="1">
                        <a:solidFill>
                          <a:schemeClr val="accent1"/>
                        </a:solidFill>
                        <a:latin typeface="Cambria Math" panose="02040503050406030204" pitchFamily="18" charset="0"/>
                        <a:ea typeface="Cambria Math" panose="02040503050406030204" pitchFamily="18" charset="0"/>
                        <a:cs typeface="Jura"/>
                        <a:sym typeface="Jura"/>
                      </a:rPr>
                      <m:t>𝐹</m:t>
                    </m:r>
                  </m:oMath>
                </a14:m>
                <a:r>
                  <a:rPr lang="en-US" sz="1200" dirty="0">
                    <a:solidFill>
                      <a:schemeClr val="lt1"/>
                    </a:solidFill>
                    <a:latin typeface="Jura"/>
                    <a:ea typeface="Jura"/>
                    <a:cs typeface="Jura"/>
                    <a:sym typeface="Jura"/>
                  </a:rPr>
                  <a:t>,  </a:t>
                </a:r>
                <a:r>
                  <a:rPr lang="en-US" sz="1200" dirty="0">
                    <a:solidFill>
                      <a:schemeClr val="accent1"/>
                    </a:solidFill>
                    <a:latin typeface="Jura"/>
                    <a:ea typeface="Jura"/>
                    <a:cs typeface="Jura"/>
                    <a:sym typeface="Jura"/>
                  </a:rPr>
                  <a:t>while keeping the resistance value and inductive load  </a:t>
                </a:r>
                <a:r>
                  <a:rPr lang="en-US" sz="1200" dirty="0">
                    <a:solidFill>
                      <a:schemeClr val="lt1"/>
                    </a:solidFill>
                    <a:latin typeface="Jura"/>
                    <a:ea typeface="Jura"/>
                    <a:cs typeface="Jura"/>
                    <a:sym typeface="Jura"/>
                  </a:rPr>
                  <a:t>constant.</a:t>
                </a:r>
              </a:p>
              <a:p>
                <a:pPr lvl="0" algn="just"/>
                <a:endParaRPr sz="1200" dirty="0">
                  <a:solidFill>
                    <a:schemeClr val="lt1"/>
                  </a:solidFill>
                  <a:latin typeface="Jura"/>
                  <a:ea typeface="Jura"/>
                  <a:cs typeface="Jura"/>
                  <a:sym typeface="Jura"/>
                </a:endParaRPr>
              </a:p>
            </p:txBody>
          </p:sp>
        </mc:Choice>
        <mc:Fallback>
          <p:sp>
            <p:nvSpPr>
              <p:cNvPr id="896" name="Google Shape;961;p48">
                <a:extLst>
                  <a:ext uri="{FF2B5EF4-FFF2-40B4-BE49-F238E27FC236}">
                    <a16:creationId xmlns:a16="http://schemas.microsoft.com/office/drawing/2014/main" id="{BE3C37EE-06ED-8C90-4FA4-86186213DF54}"/>
                  </a:ext>
                </a:extLst>
              </p:cNvPr>
              <p:cNvSpPr txBox="1">
                <a:spLocks noRot="1" noChangeAspect="1" noMove="1" noResize="1" noEditPoints="1" noAdjustHandles="1" noChangeArrowheads="1" noChangeShapeType="1" noTextEdit="1"/>
              </p:cNvSpPr>
              <p:nvPr/>
            </p:nvSpPr>
            <p:spPr>
              <a:xfrm flipH="1">
                <a:off x="146709" y="430292"/>
                <a:ext cx="3810418" cy="3660119"/>
              </a:xfrm>
              <a:prstGeom prst="rect">
                <a:avLst/>
              </a:prstGeom>
              <a:blipFill>
                <a:blip r:embed="rId3"/>
                <a:stretch>
                  <a:fillRect l="-3200" t="-1667" r="-2560" b="-2500"/>
                </a:stretch>
              </a:blipFill>
              <a:ln>
                <a:noFill/>
              </a:ln>
            </p:spPr>
            <p:txBody>
              <a:bodyPr/>
              <a:lstStyle/>
              <a:p>
                <a:r>
                  <a:rPr lang="ar-SA">
                    <a:noFill/>
                  </a:rPr>
                  <a:t> </a:t>
                </a:r>
              </a:p>
            </p:txBody>
          </p:sp>
        </mc:Fallback>
      </mc:AlternateContent>
      <p:cxnSp>
        <p:nvCxnSpPr>
          <p:cNvPr id="4" name="Straight Connector 3">
            <a:extLst>
              <a:ext uri="{FF2B5EF4-FFF2-40B4-BE49-F238E27FC236}">
                <a16:creationId xmlns:a16="http://schemas.microsoft.com/office/drawing/2014/main" id="{1B3F1F0B-655F-DB43-7EE1-1EDF9A21A521}"/>
              </a:ext>
            </a:extLst>
          </p:cNvPr>
          <p:cNvCxnSpPr>
            <a:cxnSpLocks/>
            <a:stCxn id="11" idx="0"/>
          </p:cNvCxnSpPr>
          <p:nvPr/>
        </p:nvCxnSpPr>
        <p:spPr>
          <a:xfrm flipV="1">
            <a:off x="5795872" y="1909812"/>
            <a:ext cx="97271" cy="1081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CD55B30-07ED-AAE8-6706-2EB462B52F88}"/>
              </a:ext>
            </a:extLst>
          </p:cNvPr>
          <p:cNvSpPr txBox="1"/>
          <p:nvPr/>
        </p:nvSpPr>
        <p:spPr>
          <a:xfrm>
            <a:off x="5725193" y="1678980"/>
            <a:ext cx="637169" cy="230832"/>
          </a:xfrm>
          <a:prstGeom prst="rect">
            <a:avLst/>
          </a:prstGeom>
          <a:noFill/>
        </p:spPr>
        <p:txBody>
          <a:bodyPr wrap="square" rtlCol="1">
            <a:spAutoFit/>
          </a:bodyPr>
          <a:lstStyle/>
          <a:p>
            <a:pPr algn="ctr"/>
            <a:r>
              <a:rPr lang="en-US" sz="900" dirty="0">
                <a:solidFill>
                  <a:srgbClr val="CAD6DB"/>
                </a:solidFill>
              </a:rPr>
              <a:t>219.6 Kv</a:t>
            </a:r>
            <a:endParaRPr lang="ar-SA" sz="900" dirty="0">
              <a:solidFill>
                <a:srgbClr val="CAD6DB"/>
              </a:solidFill>
            </a:endParaRPr>
          </a:p>
        </p:txBody>
      </p:sp>
      <p:cxnSp>
        <p:nvCxnSpPr>
          <p:cNvPr id="6" name="Straight Connector 5">
            <a:extLst>
              <a:ext uri="{FF2B5EF4-FFF2-40B4-BE49-F238E27FC236}">
                <a16:creationId xmlns:a16="http://schemas.microsoft.com/office/drawing/2014/main" id="{125DDDF1-BA2E-B63F-CF21-377BB0E2A383}"/>
              </a:ext>
            </a:extLst>
          </p:cNvPr>
          <p:cNvCxnSpPr>
            <a:cxnSpLocks/>
            <a:stCxn id="10" idx="0"/>
          </p:cNvCxnSpPr>
          <p:nvPr/>
        </p:nvCxnSpPr>
        <p:spPr>
          <a:xfrm flipV="1">
            <a:off x="6123312" y="2571067"/>
            <a:ext cx="55328" cy="783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31FAC5-AFF1-EF4B-CA1C-AF6C7A84A4B5}"/>
              </a:ext>
            </a:extLst>
          </p:cNvPr>
          <p:cNvCxnSpPr>
            <a:cxnSpLocks/>
            <a:stCxn id="13" idx="0"/>
          </p:cNvCxnSpPr>
          <p:nvPr/>
        </p:nvCxnSpPr>
        <p:spPr>
          <a:xfrm flipV="1">
            <a:off x="6413116"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302FD7-052E-3360-6E57-0813AC9BE66A}"/>
              </a:ext>
            </a:extLst>
          </p:cNvPr>
          <p:cNvCxnSpPr>
            <a:cxnSpLocks/>
            <a:stCxn id="15" idx="0"/>
          </p:cNvCxnSpPr>
          <p:nvPr/>
        </p:nvCxnSpPr>
        <p:spPr>
          <a:xfrm flipV="1">
            <a:off x="6831204" y="1705424"/>
            <a:ext cx="89999" cy="1704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A3DE20E-559C-94F2-2461-7042B1D580A8}"/>
              </a:ext>
            </a:extLst>
          </p:cNvPr>
          <p:cNvSpPr/>
          <p:nvPr/>
        </p:nvSpPr>
        <p:spPr>
          <a:xfrm>
            <a:off x="6033312" y="2649462"/>
            <a:ext cx="180000" cy="835860"/>
          </a:xfrm>
          <a:prstGeom prst="rect">
            <a:avLst/>
          </a:prstGeom>
          <a:solidFill>
            <a:srgbClr val="F8E67C"/>
          </a:solidFill>
          <a:ln>
            <a:solidFill>
              <a:srgbClr val="30572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1" name="Rectangle 10">
            <a:extLst>
              <a:ext uri="{FF2B5EF4-FFF2-40B4-BE49-F238E27FC236}">
                <a16:creationId xmlns:a16="http://schemas.microsoft.com/office/drawing/2014/main" id="{62F1CF40-0F64-9821-6DDF-DA78194E76EC}"/>
              </a:ext>
            </a:extLst>
          </p:cNvPr>
          <p:cNvSpPr/>
          <p:nvPr/>
        </p:nvSpPr>
        <p:spPr>
          <a:xfrm>
            <a:off x="5705872" y="2017942"/>
            <a:ext cx="180000" cy="1467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Rectangle 12">
            <a:extLst>
              <a:ext uri="{FF2B5EF4-FFF2-40B4-BE49-F238E27FC236}">
                <a16:creationId xmlns:a16="http://schemas.microsoft.com/office/drawing/2014/main" id="{947A58E8-BC50-C25C-2005-C538C7F42562}"/>
              </a:ext>
            </a:extLst>
          </p:cNvPr>
          <p:cNvSpPr/>
          <p:nvPr/>
        </p:nvSpPr>
        <p:spPr>
          <a:xfrm>
            <a:off x="6323116" y="3429014"/>
            <a:ext cx="180000" cy="45719"/>
          </a:xfrm>
          <a:prstGeom prst="rect">
            <a:avLst/>
          </a:prstGeom>
          <a:solidFill>
            <a:srgbClr val="CAD6D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Rectangle 14">
            <a:extLst>
              <a:ext uri="{FF2B5EF4-FFF2-40B4-BE49-F238E27FC236}">
                <a16:creationId xmlns:a16="http://schemas.microsoft.com/office/drawing/2014/main" id="{805EBBE2-3293-EDFB-342F-EB872211ABD0}"/>
              </a:ext>
            </a:extLst>
          </p:cNvPr>
          <p:cNvSpPr/>
          <p:nvPr/>
        </p:nvSpPr>
        <p:spPr>
          <a:xfrm>
            <a:off x="6741204" y="1875869"/>
            <a:ext cx="180000" cy="1619288"/>
          </a:xfrm>
          <a:prstGeom prst="rect">
            <a:avLst/>
          </a:prstGeom>
          <a:solidFill>
            <a:srgbClr val="3694A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16" name="Straight Connector 15">
            <a:extLst>
              <a:ext uri="{FF2B5EF4-FFF2-40B4-BE49-F238E27FC236}">
                <a16:creationId xmlns:a16="http://schemas.microsoft.com/office/drawing/2014/main" id="{1C2BEB35-E21C-45D4-DA08-B979C7B80C39}"/>
              </a:ext>
            </a:extLst>
          </p:cNvPr>
          <p:cNvCxnSpPr/>
          <p:nvPr/>
        </p:nvCxnSpPr>
        <p:spPr>
          <a:xfrm>
            <a:off x="6404617" y="3485318"/>
            <a:ext cx="0" cy="126000"/>
          </a:xfrm>
          <a:prstGeom prst="line">
            <a:avLst/>
          </a:prstGeom>
          <a:ln w="19050">
            <a:solidFill>
              <a:srgbClr val="30572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8B167A-EF7F-BA29-C5E1-1E978D71AC85}"/>
              </a:ext>
            </a:extLst>
          </p:cNvPr>
          <p:cNvCxnSpPr/>
          <p:nvPr/>
        </p:nvCxnSpPr>
        <p:spPr>
          <a:xfrm>
            <a:off x="5893143" y="1909812"/>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5C0054-7511-EBB7-3EB2-01D8610E9F3A}"/>
              </a:ext>
            </a:extLst>
          </p:cNvPr>
          <p:cNvCxnSpPr>
            <a:cxnSpLocks/>
          </p:cNvCxnSpPr>
          <p:nvPr/>
        </p:nvCxnSpPr>
        <p:spPr>
          <a:xfrm>
            <a:off x="6178640" y="2571750"/>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756AC2-99DA-C117-B474-B0CEE1C4F056}"/>
              </a:ext>
            </a:extLst>
          </p:cNvPr>
          <p:cNvSpPr txBox="1"/>
          <p:nvPr/>
        </p:nvSpPr>
        <p:spPr>
          <a:xfrm>
            <a:off x="5969414" y="2372504"/>
            <a:ext cx="637169" cy="230832"/>
          </a:xfrm>
          <a:prstGeom prst="rect">
            <a:avLst/>
          </a:prstGeom>
          <a:noFill/>
        </p:spPr>
        <p:txBody>
          <a:bodyPr wrap="square" rtlCol="1">
            <a:spAutoFit/>
          </a:bodyPr>
          <a:lstStyle/>
          <a:p>
            <a:pPr algn="ctr"/>
            <a:r>
              <a:rPr lang="en-US" sz="900" dirty="0">
                <a:solidFill>
                  <a:srgbClr val="CAD6DB"/>
                </a:solidFill>
              </a:rPr>
              <a:t>3.31 A</a:t>
            </a:r>
            <a:endParaRPr lang="ar-SA" sz="900" dirty="0">
              <a:solidFill>
                <a:srgbClr val="CAD6DB"/>
              </a:solidFill>
            </a:endParaRPr>
          </a:p>
        </p:txBody>
      </p:sp>
      <p:cxnSp>
        <p:nvCxnSpPr>
          <p:cNvPr id="24" name="Straight Connector 23">
            <a:extLst>
              <a:ext uri="{FF2B5EF4-FFF2-40B4-BE49-F238E27FC236}">
                <a16:creationId xmlns:a16="http://schemas.microsoft.com/office/drawing/2014/main" id="{C67FA221-C50B-1B45-F0AE-91ECEDF7BBAC}"/>
              </a:ext>
            </a:extLst>
          </p:cNvPr>
          <p:cNvCxnSpPr/>
          <p:nvPr/>
        </p:nvCxnSpPr>
        <p:spPr>
          <a:xfrm>
            <a:off x="6491079" y="331598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3D93481-9962-B373-BD45-8D15B4D007C8}"/>
              </a:ext>
            </a:extLst>
          </p:cNvPr>
          <p:cNvSpPr txBox="1"/>
          <p:nvPr/>
        </p:nvSpPr>
        <p:spPr>
          <a:xfrm>
            <a:off x="6265029" y="3133774"/>
            <a:ext cx="637169" cy="230832"/>
          </a:xfrm>
          <a:prstGeom prst="rect">
            <a:avLst/>
          </a:prstGeom>
          <a:noFill/>
        </p:spPr>
        <p:txBody>
          <a:bodyPr wrap="square" rtlCol="1">
            <a:spAutoFit/>
          </a:bodyPr>
          <a:lstStyle/>
          <a:p>
            <a:pPr algn="ctr"/>
            <a:r>
              <a:rPr lang="en-US" sz="900" dirty="0">
                <a:solidFill>
                  <a:srgbClr val="CAD6DB"/>
                </a:solidFill>
              </a:rPr>
              <a:t>0 W</a:t>
            </a:r>
            <a:endParaRPr lang="ar-SA" sz="900" dirty="0">
              <a:solidFill>
                <a:srgbClr val="CAD6DB"/>
              </a:solidFill>
            </a:endParaRPr>
          </a:p>
        </p:txBody>
      </p:sp>
      <p:cxnSp>
        <p:nvCxnSpPr>
          <p:cNvPr id="26" name="Straight Connector 25">
            <a:extLst>
              <a:ext uri="{FF2B5EF4-FFF2-40B4-BE49-F238E27FC236}">
                <a16:creationId xmlns:a16="http://schemas.microsoft.com/office/drawing/2014/main" id="{FE8CCED5-08F1-C972-C293-2896D2EEB01F}"/>
              </a:ext>
            </a:extLst>
          </p:cNvPr>
          <p:cNvCxnSpPr/>
          <p:nvPr/>
        </p:nvCxnSpPr>
        <p:spPr>
          <a:xfrm>
            <a:off x="6918713" y="170542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33E409D-1068-DC7D-91CE-3CEF376C5566}"/>
              </a:ext>
            </a:extLst>
          </p:cNvPr>
          <p:cNvSpPr txBox="1"/>
          <p:nvPr/>
        </p:nvSpPr>
        <p:spPr>
          <a:xfrm>
            <a:off x="6563875" y="1525600"/>
            <a:ext cx="904545" cy="230832"/>
          </a:xfrm>
          <a:prstGeom prst="rect">
            <a:avLst/>
          </a:prstGeom>
          <a:noFill/>
        </p:spPr>
        <p:txBody>
          <a:bodyPr wrap="square" rtlCol="1">
            <a:spAutoFit/>
          </a:bodyPr>
          <a:lstStyle/>
          <a:p>
            <a:pPr algn="ctr"/>
            <a:r>
              <a:rPr lang="en-US" sz="900" dirty="0">
                <a:solidFill>
                  <a:srgbClr val="CAD6DB"/>
                </a:solidFill>
              </a:rPr>
              <a:t>-2.18 MVAR</a:t>
            </a:r>
            <a:endParaRPr lang="ar-SA" sz="900" dirty="0">
              <a:solidFill>
                <a:srgbClr val="CAD6DB"/>
              </a:solidFill>
            </a:endParaRPr>
          </a:p>
        </p:txBody>
      </p:sp>
      <p:sp>
        <p:nvSpPr>
          <p:cNvPr id="28" name="TextBox 27">
            <a:extLst>
              <a:ext uri="{FF2B5EF4-FFF2-40B4-BE49-F238E27FC236}">
                <a16:creationId xmlns:a16="http://schemas.microsoft.com/office/drawing/2014/main" id="{985D0B7C-34B9-854A-E49A-C6A8199F8AFB}"/>
              </a:ext>
            </a:extLst>
          </p:cNvPr>
          <p:cNvSpPr txBox="1"/>
          <p:nvPr/>
        </p:nvSpPr>
        <p:spPr>
          <a:xfrm>
            <a:off x="5921872" y="3531451"/>
            <a:ext cx="1077380" cy="400110"/>
          </a:xfrm>
          <a:prstGeom prst="rect">
            <a:avLst/>
          </a:prstGeom>
          <a:noFill/>
        </p:spPr>
        <p:txBody>
          <a:bodyPr wrap="square" rtlCol="1">
            <a:spAutoFit/>
          </a:bodyPr>
          <a:lstStyle/>
          <a:p>
            <a:r>
              <a:rPr lang="en-US" sz="2000" b="1" dirty="0">
                <a:solidFill>
                  <a:schemeClr val="accent1"/>
                </a:solidFill>
              </a:rPr>
              <a:t>Case 2</a:t>
            </a:r>
            <a:endParaRPr lang="ar-SA" sz="2000" b="1" dirty="0">
              <a:solidFill>
                <a:schemeClr val="accent1"/>
              </a:solidFill>
            </a:endParaRPr>
          </a:p>
        </p:txBody>
      </p:sp>
      <p:cxnSp>
        <p:nvCxnSpPr>
          <p:cNvPr id="39" name="Straight Connector 38">
            <a:extLst>
              <a:ext uri="{FF2B5EF4-FFF2-40B4-BE49-F238E27FC236}">
                <a16:creationId xmlns:a16="http://schemas.microsoft.com/office/drawing/2014/main" id="{DE9C975A-181F-ACFA-3B75-A29AE2AF6B43}"/>
              </a:ext>
            </a:extLst>
          </p:cNvPr>
          <p:cNvCxnSpPr>
            <a:cxnSpLocks/>
          </p:cNvCxnSpPr>
          <p:nvPr/>
        </p:nvCxnSpPr>
        <p:spPr>
          <a:xfrm flipV="1">
            <a:off x="4950045" y="3315984"/>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24B67D-BDA4-79C7-FF03-DA67BFE46F7E}"/>
              </a:ext>
            </a:extLst>
          </p:cNvPr>
          <p:cNvCxnSpPr>
            <a:cxnSpLocks/>
            <a:stCxn id="48" idx="0"/>
          </p:cNvCxnSpPr>
          <p:nvPr/>
        </p:nvCxnSpPr>
        <p:spPr>
          <a:xfrm flipV="1">
            <a:off x="5368133" y="2119462"/>
            <a:ext cx="70994" cy="185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A3A27BD-1ADE-056C-3B12-C19B0CF6C323}"/>
              </a:ext>
            </a:extLst>
          </p:cNvPr>
          <p:cNvSpPr/>
          <p:nvPr/>
        </p:nvSpPr>
        <p:spPr>
          <a:xfrm>
            <a:off x="5278133" y="2304479"/>
            <a:ext cx="180000" cy="1190678"/>
          </a:xfrm>
          <a:prstGeom prst="rect">
            <a:avLst/>
          </a:prstGeom>
          <a:solidFill>
            <a:srgbClr val="3694A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49" name="Straight Connector 48">
            <a:extLst>
              <a:ext uri="{FF2B5EF4-FFF2-40B4-BE49-F238E27FC236}">
                <a16:creationId xmlns:a16="http://schemas.microsoft.com/office/drawing/2014/main" id="{14A47248-E31F-9018-147B-990DEDB770ED}"/>
              </a:ext>
            </a:extLst>
          </p:cNvPr>
          <p:cNvCxnSpPr/>
          <p:nvPr/>
        </p:nvCxnSpPr>
        <p:spPr>
          <a:xfrm>
            <a:off x="5028008" y="3315984"/>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ABC2F23-11A0-25DE-425A-4298FD2E3DF6}"/>
              </a:ext>
            </a:extLst>
          </p:cNvPr>
          <p:cNvCxnSpPr/>
          <p:nvPr/>
        </p:nvCxnSpPr>
        <p:spPr>
          <a:xfrm>
            <a:off x="5438746" y="2119462"/>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287B25-6C43-1580-E429-67106102C838}"/>
              </a:ext>
            </a:extLst>
          </p:cNvPr>
          <p:cNvSpPr txBox="1"/>
          <p:nvPr/>
        </p:nvSpPr>
        <p:spPr>
          <a:xfrm>
            <a:off x="4997491" y="1936333"/>
            <a:ext cx="791890" cy="230832"/>
          </a:xfrm>
          <a:prstGeom prst="rect">
            <a:avLst/>
          </a:prstGeom>
          <a:noFill/>
        </p:spPr>
        <p:txBody>
          <a:bodyPr wrap="square" rtlCol="1">
            <a:spAutoFit/>
          </a:bodyPr>
          <a:lstStyle/>
          <a:p>
            <a:pPr algn="ctr"/>
            <a:r>
              <a:rPr lang="en-US" sz="900" dirty="0">
                <a:solidFill>
                  <a:srgbClr val="CAD6DB"/>
                </a:solidFill>
              </a:rPr>
              <a:t>-1.1 MVAR</a:t>
            </a:r>
            <a:endParaRPr lang="ar-SA" sz="900" dirty="0">
              <a:solidFill>
                <a:srgbClr val="CAD6DB"/>
              </a:solidFill>
            </a:endParaRPr>
          </a:p>
        </p:txBody>
      </p:sp>
      <p:cxnSp>
        <p:nvCxnSpPr>
          <p:cNvPr id="23" name="Straight Connector 22">
            <a:extLst>
              <a:ext uri="{FF2B5EF4-FFF2-40B4-BE49-F238E27FC236}">
                <a16:creationId xmlns:a16="http://schemas.microsoft.com/office/drawing/2014/main" id="{4CFF839E-2DC3-6AB6-1DE5-63DFD6DB4CC1}"/>
              </a:ext>
            </a:extLst>
          </p:cNvPr>
          <p:cNvCxnSpPr>
            <a:cxnSpLocks/>
            <a:stCxn id="43" idx="0"/>
          </p:cNvCxnSpPr>
          <p:nvPr/>
        </p:nvCxnSpPr>
        <p:spPr>
          <a:xfrm flipV="1">
            <a:off x="7345810" y="1826713"/>
            <a:ext cx="122610" cy="1264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883230-B726-D339-5FA2-22D4BB7139A3}"/>
              </a:ext>
            </a:extLst>
          </p:cNvPr>
          <p:cNvSpPr txBox="1"/>
          <p:nvPr/>
        </p:nvSpPr>
        <p:spPr>
          <a:xfrm>
            <a:off x="7275084" y="1641016"/>
            <a:ext cx="637169" cy="230832"/>
          </a:xfrm>
          <a:prstGeom prst="rect">
            <a:avLst/>
          </a:prstGeom>
          <a:noFill/>
        </p:spPr>
        <p:txBody>
          <a:bodyPr wrap="square" rtlCol="1">
            <a:spAutoFit/>
          </a:bodyPr>
          <a:lstStyle/>
          <a:p>
            <a:pPr algn="ctr"/>
            <a:r>
              <a:rPr lang="en-US" sz="900" dirty="0">
                <a:solidFill>
                  <a:srgbClr val="CAD6DB"/>
                </a:solidFill>
              </a:rPr>
              <a:t>219.7 Kv</a:t>
            </a:r>
            <a:endParaRPr lang="ar-SA" sz="900" dirty="0">
              <a:solidFill>
                <a:srgbClr val="CAD6DB"/>
              </a:solidFill>
            </a:endParaRPr>
          </a:p>
        </p:txBody>
      </p:sp>
      <p:cxnSp>
        <p:nvCxnSpPr>
          <p:cNvPr id="31" name="Straight Connector 30">
            <a:extLst>
              <a:ext uri="{FF2B5EF4-FFF2-40B4-BE49-F238E27FC236}">
                <a16:creationId xmlns:a16="http://schemas.microsoft.com/office/drawing/2014/main" id="{0BA2C446-2542-E590-BEAD-7FF5DD60328D}"/>
              </a:ext>
            </a:extLst>
          </p:cNvPr>
          <p:cNvCxnSpPr>
            <a:cxnSpLocks/>
            <a:stCxn id="38" idx="0"/>
          </p:cNvCxnSpPr>
          <p:nvPr/>
        </p:nvCxnSpPr>
        <p:spPr>
          <a:xfrm flipV="1">
            <a:off x="7673250" y="2304479"/>
            <a:ext cx="27664" cy="791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37DB07-AF21-0495-AFBF-998926307BA7}"/>
              </a:ext>
            </a:extLst>
          </p:cNvPr>
          <p:cNvCxnSpPr>
            <a:cxnSpLocks/>
            <a:stCxn id="45" idx="0"/>
          </p:cNvCxnSpPr>
          <p:nvPr/>
        </p:nvCxnSpPr>
        <p:spPr>
          <a:xfrm flipV="1">
            <a:off x="7963054" y="3306145"/>
            <a:ext cx="77963" cy="1130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5B8847-8840-874F-73B8-9521D6D49ECC}"/>
              </a:ext>
            </a:extLst>
          </p:cNvPr>
          <p:cNvCxnSpPr>
            <a:cxnSpLocks/>
            <a:stCxn id="46" idx="0"/>
          </p:cNvCxnSpPr>
          <p:nvPr/>
        </p:nvCxnSpPr>
        <p:spPr>
          <a:xfrm flipV="1">
            <a:off x="8381142" y="1324110"/>
            <a:ext cx="90000" cy="90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DA4DE5D-06D9-997F-B871-F9CC227CF717}"/>
              </a:ext>
            </a:extLst>
          </p:cNvPr>
          <p:cNvSpPr/>
          <p:nvPr/>
        </p:nvSpPr>
        <p:spPr>
          <a:xfrm>
            <a:off x="7583250" y="2383588"/>
            <a:ext cx="180000" cy="1091895"/>
          </a:xfrm>
          <a:prstGeom prst="rect">
            <a:avLst/>
          </a:prstGeom>
          <a:solidFill>
            <a:srgbClr val="F8E67C"/>
          </a:solidFill>
          <a:ln>
            <a:solidFill>
              <a:srgbClr val="30572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43" name="Rectangle 42">
            <a:extLst>
              <a:ext uri="{FF2B5EF4-FFF2-40B4-BE49-F238E27FC236}">
                <a16:creationId xmlns:a16="http://schemas.microsoft.com/office/drawing/2014/main" id="{D05109C2-C0BA-276F-6975-6BBAEF628475}"/>
              </a:ext>
            </a:extLst>
          </p:cNvPr>
          <p:cNvSpPr/>
          <p:nvPr/>
        </p:nvSpPr>
        <p:spPr>
          <a:xfrm>
            <a:off x="7255810" y="1953139"/>
            <a:ext cx="180000" cy="1522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5" name="Rectangle 44">
            <a:extLst>
              <a:ext uri="{FF2B5EF4-FFF2-40B4-BE49-F238E27FC236}">
                <a16:creationId xmlns:a16="http://schemas.microsoft.com/office/drawing/2014/main" id="{94354283-DFEF-0B23-120A-7CF54BCD9378}"/>
              </a:ext>
            </a:extLst>
          </p:cNvPr>
          <p:cNvSpPr/>
          <p:nvPr/>
        </p:nvSpPr>
        <p:spPr>
          <a:xfrm>
            <a:off x="7873054" y="3419175"/>
            <a:ext cx="180000" cy="45719"/>
          </a:xfrm>
          <a:prstGeom prst="rect">
            <a:avLst/>
          </a:prstGeom>
          <a:solidFill>
            <a:srgbClr val="CAD6D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6" name="Rectangle 45">
            <a:extLst>
              <a:ext uri="{FF2B5EF4-FFF2-40B4-BE49-F238E27FC236}">
                <a16:creationId xmlns:a16="http://schemas.microsoft.com/office/drawing/2014/main" id="{0057F62F-C090-253F-59EB-2C7B4A734B9D}"/>
              </a:ext>
            </a:extLst>
          </p:cNvPr>
          <p:cNvSpPr/>
          <p:nvPr/>
        </p:nvSpPr>
        <p:spPr>
          <a:xfrm>
            <a:off x="8291142" y="1414558"/>
            <a:ext cx="180000" cy="2070760"/>
          </a:xfrm>
          <a:prstGeom prst="rect">
            <a:avLst/>
          </a:prstGeom>
          <a:solidFill>
            <a:srgbClr val="3694A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47" name="Straight Connector 46">
            <a:extLst>
              <a:ext uri="{FF2B5EF4-FFF2-40B4-BE49-F238E27FC236}">
                <a16:creationId xmlns:a16="http://schemas.microsoft.com/office/drawing/2014/main" id="{C6D27598-A911-5F94-95DD-F90759B9FC62}"/>
              </a:ext>
            </a:extLst>
          </p:cNvPr>
          <p:cNvCxnSpPr/>
          <p:nvPr/>
        </p:nvCxnSpPr>
        <p:spPr>
          <a:xfrm>
            <a:off x="7468420" y="1826713"/>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03A75FB-CAF8-14AF-1036-91D9EA57B904}"/>
              </a:ext>
            </a:extLst>
          </p:cNvPr>
          <p:cNvCxnSpPr>
            <a:cxnSpLocks/>
          </p:cNvCxnSpPr>
          <p:nvPr/>
        </p:nvCxnSpPr>
        <p:spPr>
          <a:xfrm>
            <a:off x="7700914" y="2304479"/>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B207235-20EF-CB59-A61A-79A299E8FCFB}"/>
              </a:ext>
            </a:extLst>
          </p:cNvPr>
          <p:cNvSpPr txBox="1"/>
          <p:nvPr/>
        </p:nvSpPr>
        <p:spPr>
          <a:xfrm>
            <a:off x="7507428" y="2108591"/>
            <a:ext cx="637169" cy="230832"/>
          </a:xfrm>
          <a:prstGeom prst="rect">
            <a:avLst/>
          </a:prstGeom>
          <a:noFill/>
        </p:spPr>
        <p:txBody>
          <a:bodyPr wrap="square" rtlCol="1">
            <a:spAutoFit/>
          </a:bodyPr>
          <a:lstStyle/>
          <a:p>
            <a:pPr algn="ctr"/>
            <a:r>
              <a:rPr lang="en-US" sz="900" dirty="0">
                <a:solidFill>
                  <a:srgbClr val="CAD6DB"/>
                </a:solidFill>
              </a:rPr>
              <a:t>4.96 A</a:t>
            </a:r>
            <a:endParaRPr lang="ar-SA" sz="900" dirty="0">
              <a:solidFill>
                <a:srgbClr val="CAD6DB"/>
              </a:solidFill>
            </a:endParaRPr>
          </a:p>
        </p:txBody>
      </p:sp>
      <p:cxnSp>
        <p:nvCxnSpPr>
          <p:cNvPr id="54" name="Straight Connector 53">
            <a:extLst>
              <a:ext uri="{FF2B5EF4-FFF2-40B4-BE49-F238E27FC236}">
                <a16:creationId xmlns:a16="http://schemas.microsoft.com/office/drawing/2014/main" id="{FFC2D388-2D07-D09D-0F5A-4EEB085D5A88}"/>
              </a:ext>
            </a:extLst>
          </p:cNvPr>
          <p:cNvCxnSpPr/>
          <p:nvPr/>
        </p:nvCxnSpPr>
        <p:spPr>
          <a:xfrm>
            <a:off x="8041017" y="3306145"/>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096CCA-DEC8-5383-C1DA-4B32B2842C4D}"/>
              </a:ext>
            </a:extLst>
          </p:cNvPr>
          <p:cNvSpPr txBox="1"/>
          <p:nvPr/>
        </p:nvSpPr>
        <p:spPr>
          <a:xfrm>
            <a:off x="7814967" y="3123935"/>
            <a:ext cx="637169" cy="230832"/>
          </a:xfrm>
          <a:prstGeom prst="rect">
            <a:avLst/>
          </a:prstGeom>
          <a:noFill/>
        </p:spPr>
        <p:txBody>
          <a:bodyPr wrap="square" rtlCol="1">
            <a:spAutoFit/>
          </a:bodyPr>
          <a:lstStyle/>
          <a:p>
            <a:pPr algn="ctr"/>
            <a:r>
              <a:rPr lang="en-US" sz="900" dirty="0">
                <a:solidFill>
                  <a:srgbClr val="CAD6DB"/>
                </a:solidFill>
              </a:rPr>
              <a:t>0 W</a:t>
            </a:r>
            <a:endParaRPr lang="ar-SA" sz="900" dirty="0">
              <a:solidFill>
                <a:srgbClr val="CAD6DB"/>
              </a:solidFill>
            </a:endParaRPr>
          </a:p>
        </p:txBody>
      </p:sp>
      <p:cxnSp>
        <p:nvCxnSpPr>
          <p:cNvPr id="56" name="Straight Connector 55">
            <a:extLst>
              <a:ext uri="{FF2B5EF4-FFF2-40B4-BE49-F238E27FC236}">
                <a16:creationId xmlns:a16="http://schemas.microsoft.com/office/drawing/2014/main" id="{454B4F04-3795-C083-671C-2595972A2CC9}"/>
              </a:ext>
            </a:extLst>
          </p:cNvPr>
          <p:cNvCxnSpPr/>
          <p:nvPr/>
        </p:nvCxnSpPr>
        <p:spPr>
          <a:xfrm>
            <a:off x="8473666" y="1324110"/>
            <a:ext cx="1948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97BC3CC-A5BE-BE7D-425B-C0E27FC0CB60}"/>
              </a:ext>
            </a:extLst>
          </p:cNvPr>
          <p:cNvSpPr txBox="1"/>
          <p:nvPr/>
        </p:nvSpPr>
        <p:spPr>
          <a:xfrm>
            <a:off x="8113813" y="1138444"/>
            <a:ext cx="904545" cy="230832"/>
          </a:xfrm>
          <a:prstGeom prst="rect">
            <a:avLst/>
          </a:prstGeom>
          <a:noFill/>
        </p:spPr>
        <p:txBody>
          <a:bodyPr wrap="square" rtlCol="1">
            <a:spAutoFit/>
          </a:bodyPr>
          <a:lstStyle/>
          <a:p>
            <a:pPr algn="ctr"/>
            <a:r>
              <a:rPr lang="en-US" sz="900" dirty="0">
                <a:solidFill>
                  <a:srgbClr val="CAD6DB"/>
                </a:solidFill>
              </a:rPr>
              <a:t>-3.27 MVAR</a:t>
            </a:r>
            <a:endParaRPr lang="ar-SA" sz="900" dirty="0">
              <a:solidFill>
                <a:srgbClr val="CAD6DB"/>
              </a:solidFill>
            </a:endParaRPr>
          </a:p>
        </p:txBody>
      </p:sp>
      <p:sp>
        <p:nvSpPr>
          <p:cNvPr id="60" name="TextBox 59">
            <a:extLst>
              <a:ext uri="{FF2B5EF4-FFF2-40B4-BE49-F238E27FC236}">
                <a16:creationId xmlns:a16="http://schemas.microsoft.com/office/drawing/2014/main" id="{4728802F-815C-B5A5-72DA-67F8857AE107}"/>
              </a:ext>
            </a:extLst>
          </p:cNvPr>
          <p:cNvSpPr txBox="1"/>
          <p:nvPr/>
        </p:nvSpPr>
        <p:spPr>
          <a:xfrm>
            <a:off x="7347960" y="3485095"/>
            <a:ext cx="1077380" cy="400110"/>
          </a:xfrm>
          <a:prstGeom prst="rect">
            <a:avLst/>
          </a:prstGeom>
          <a:noFill/>
        </p:spPr>
        <p:txBody>
          <a:bodyPr wrap="square" rtlCol="1">
            <a:spAutoFit/>
          </a:bodyPr>
          <a:lstStyle/>
          <a:p>
            <a:r>
              <a:rPr lang="en-US" sz="2000" b="1" dirty="0">
                <a:solidFill>
                  <a:schemeClr val="accent1"/>
                </a:solidFill>
              </a:rPr>
              <a:t>Case 3</a:t>
            </a:r>
            <a:endParaRPr lang="ar-SA" sz="2000" b="1" dirty="0">
              <a:solidFill>
                <a:schemeClr val="accent1"/>
              </a:solidFill>
            </a:endParaRPr>
          </a:p>
        </p:txBody>
      </p:sp>
      <p:cxnSp>
        <p:nvCxnSpPr>
          <p:cNvPr id="61" name="Straight Connector 60">
            <a:extLst>
              <a:ext uri="{FF2B5EF4-FFF2-40B4-BE49-F238E27FC236}">
                <a16:creationId xmlns:a16="http://schemas.microsoft.com/office/drawing/2014/main" id="{91308CF7-F8F9-784C-2E66-FBDF3BE6C80D}"/>
              </a:ext>
            </a:extLst>
          </p:cNvPr>
          <p:cNvCxnSpPr/>
          <p:nvPr/>
        </p:nvCxnSpPr>
        <p:spPr>
          <a:xfrm>
            <a:off x="7826013" y="3439813"/>
            <a:ext cx="0" cy="126000"/>
          </a:xfrm>
          <a:prstGeom prst="line">
            <a:avLst/>
          </a:prstGeom>
          <a:ln w="19050">
            <a:solidFill>
              <a:srgbClr val="305721"/>
            </a:solidFill>
          </a:ln>
        </p:spPr>
        <p:style>
          <a:lnRef idx="1">
            <a:schemeClr val="accent1"/>
          </a:lnRef>
          <a:fillRef idx="0">
            <a:schemeClr val="accent1"/>
          </a:fillRef>
          <a:effectRef idx="0">
            <a:schemeClr val="accent1"/>
          </a:effectRef>
          <a:fontRef idx="minor">
            <a:schemeClr val="tx1"/>
          </a:fontRef>
        </p:style>
      </p:cxnSp>
      <p:sp>
        <p:nvSpPr>
          <p:cNvPr id="906" name="TextBox 905">
            <a:extLst>
              <a:ext uri="{FF2B5EF4-FFF2-40B4-BE49-F238E27FC236}">
                <a16:creationId xmlns:a16="http://schemas.microsoft.com/office/drawing/2014/main" id="{9DE0314A-7965-0CCA-7BDB-27B53D7DD155}"/>
              </a:ext>
            </a:extLst>
          </p:cNvPr>
          <p:cNvSpPr txBox="1"/>
          <p:nvPr/>
        </p:nvSpPr>
        <p:spPr>
          <a:xfrm>
            <a:off x="5789381" y="492423"/>
            <a:ext cx="469392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FFFFFF"/>
                </a:solidFill>
                <a:effectLst/>
                <a:uLnTx/>
                <a:uFillTx/>
                <a:latin typeface="Righteous"/>
                <a:sym typeface="Righteous"/>
              </a:rPr>
              <a:t>No </a:t>
            </a:r>
            <a:r>
              <a:rPr kumimoji="0" lang="en-US" sz="2800" b="1" i="0" u="none" strike="noStrike" kern="0" cap="none" spc="0" normalizeH="0" baseline="0" noProof="0" dirty="0">
                <a:ln>
                  <a:noFill/>
                </a:ln>
                <a:solidFill>
                  <a:srgbClr val="7BD159"/>
                </a:solidFill>
                <a:effectLst/>
                <a:uLnTx/>
                <a:uFillTx/>
                <a:latin typeface="Righteous"/>
                <a:sym typeface="Righteous"/>
              </a:rPr>
              <a:t>Load Case</a:t>
            </a:r>
            <a:endParaRPr lang="ar-SA" dirty="0"/>
          </a:p>
        </p:txBody>
      </p:sp>
    </p:spTree>
    <p:extLst>
      <p:ext uri="{BB962C8B-B14F-4D97-AF65-F5344CB8AC3E}">
        <p14:creationId xmlns:p14="http://schemas.microsoft.com/office/powerpoint/2010/main" val="1401540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73" name="Google Shape;773;p44"/>
          <p:cNvSpPr txBox="1"/>
          <p:nvPr/>
        </p:nvSpPr>
        <p:spPr>
          <a:xfrm>
            <a:off x="190066" y="1115785"/>
            <a:ext cx="4308312" cy="3030155"/>
          </a:xfrm>
          <a:prstGeom prst="rect">
            <a:avLst/>
          </a:prstGeom>
          <a:noFill/>
          <a:ln>
            <a:noFill/>
          </a:ln>
        </p:spPr>
        <p:txBody>
          <a:bodyPr spcFirstLastPara="1" wrap="square" lIns="0" tIns="6350" rIns="0" bIns="0" anchor="b" anchorCtr="0">
            <a:noAutofit/>
          </a:bodyPr>
          <a:lstStyle/>
          <a:p>
            <a:pPr lvl="0" algn="just"/>
            <a:r>
              <a:rPr lang="en-US" dirty="0">
                <a:solidFill>
                  <a:schemeClr val="lt1"/>
                </a:solidFill>
                <a:latin typeface="Jura"/>
                <a:ea typeface="Jura"/>
                <a:cs typeface="Jura"/>
                <a:sym typeface="Jura"/>
              </a:rPr>
              <a:t>Now, let's consider the third case, which acts as the worst-case scenario. We gradually increased the resistance to observe the effect. As expected, the receiving current began to decrease as the load became heavier, and consequently, the receiving voltage dropped below the generating voltage. The resulting figures, such as 1500 A or 120 kV, might initially seem illogical compared to the pre-load state. However, the reason is simple: we are measuring directly within the high-voltage range without using a transformer, and we are measuring specifically at the load rather than the entire system. We will later demonstrate real-world examples of how to counteract this effect.</a:t>
            </a:r>
          </a:p>
        </p:txBody>
      </p:sp>
      <p:pic>
        <p:nvPicPr>
          <p:cNvPr id="7" name="Picture 6" descr="A graph of different colored lines&#10;&#10;AI-generated content may be incorrect.">
            <a:extLst>
              <a:ext uri="{FF2B5EF4-FFF2-40B4-BE49-F238E27FC236}">
                <a16:creationId xmlns:a16="http://schemas.microsoft.com/office/drawing/2014/main" id="{18A5C65C-FCA9-B852-4876-30D7778A1A59}"/>
              </a:ext>
            </a:extLst>
          </p:cNvPr>
          <p:cNvPicPr>
            <a:picLocks noChangeAspect="1"/>
          </p:cNvPicPr>
          <p:nvPr/>
        </p:nvPicPr>
        <p:blipFill>
          <a:blip r:embed="rId3"/>
          <a:stretch>
            <a:fillRect/>
          </a:stretch>
        </p:blipFill>
        <p:spPr>
          <a:xfrm>
            <a:off x="4810488" y="1115785"/>
            <a:ext cx="4076700" cy="2911929"/>
          </a:xfrm>
          <a:prstGeom prst="rect">
            <a:avLst/>
          </a:prstGeom>
        </p:spPr>
      </p:pic>
      <p:sp>
        <p:nvSpPr>
          <p:cNvPr id="11" name="TextBox 10">
            <a:extLst>
              <a:ext uri="{FF2B5EF4-FFF2-40B4-BE49-F238E27FC236}">
                <a16:creationId xmlns:a16="http://schemas.microsoft.com/office/drawing/2014/main" id="{7DFFD795-8E7A-3742-2D21-6EC08078BFF9}"/>
              </a:ext>
            </a:extLst>
          </p:cNvPr>
          <p:cNvSpPr txBox="1"/>
          <p:nvPr/>
        </p:nvSpPr>
        <p:spPr>
          <a:xfrm>
            <a:off x="190066" y="592565"/>
            <a:ext cx="469392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7BD159"/>
                </a:solidFill>
                <a:effectLst/>
                <a:uLnTx/>
                <a:uFillTx/>
                <a:latin typeface="Righteous"/>
                <a:sym typeface="Righteous"/>
              </a:rPr>
              <a:t>Load Case</a:t>
            </a:r>
            <a:endParaRPr lang="ar-SA"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0"/>
          <p:cNvSpPr txBox="1">
            <a:spLocks noGrp="1"/>
          </p:cNvSpPr>
          <p:nvPr>
            <p:ph type="title" idx="6"/>
          </p:nvPr>
        </p:nvSpPr>
        <p:spPr>
          <a:xfrm>
            <a:off x="720000" y="216019"/>
            <a:ext cx="7704000" cy="572700"/>
          </a:xfrm>
          <a:prstGeom prst="rect">
            <a:avLst/>
          </a:prstGeom>
        </p:spPr>
        <p:txBody>
          <a:bodyPr spcFirstLastPara="1" wrap="square" lIns="91425" tIns="91425" rIns="91425" bIns="91425" anchor="ctr" anchorCtr="0">
            <a:noAutofit/>
          </a:bodyPr>
          <a:lstStyle/>
          <a:p>
            <a:pPr lvl="0" algn="ctr"/>
            <a:r>
              <a:rPr lang="en-US" dirty="0"/>
              <a:t>Realistic </a:t>
            </a:r>
            <a:r>
              <a:rPr lang="en-US" dirty="0">
                <a:solidFill>
                  <a:schemeClr val="accent1"/>
                </a:solidFill>
              </a:rPr>
              <a:t>solutions</a:t>
            </a:r>
            <a:endParaRPr dirty="0">
              <a:solidFill>
                <a:schemeClr val="accent1"/>
              </a:solidFill>
            </a:endParaRPr>
          </a:p>
        </p:txBody>
      </p:sp>
      <p:sp>
        <p:nvSpPr>
          <p:cNvPr id="676" name="Google Shape;676;p40"/>
          <p:cNvSpPr txBox="1">
            <a:spLocks noGrp="1"/>
          </p:cNvSpPr>
          <p:nvPr>
            <p:ph type="title"/>
          </p:nvPr>
        </p:nvSpPr>
        <p:spPr>
          <a:xfrm>
            <a:off x="482255" y="2746810"/>
            <a:ext cx="2336400" cy="347400"/>
          </a:xfrm>
          <a:prstGeom prst="rect">
            <a:avLst/>
          </a:prstGeom>
        </p:spPr>
        <p:txBody>
          <a:bodyPr spcFirstLastPara="1" wrap="square" lIns="91425" tIns="91425" rIns="91425" bIns="91425" anchor="ctr" anchorCtr="0">
            <a:noAutofit/>
          </a:bodyPr>
          <a:lstStyle/>
          <a:p>
            <a:pPr lvl="0"/>
            <a:r>
              <a:rPr lang="en-US" dirty="0">
                <a:solidFill>
                  <a:schemeClr val="accent1"/>
                </a:solidFill>
              </a:rPr>
              <a:t>Shunt</a:t>
            </a:r>
            <a:r>
              <a:rPr lang="en-US" dirty="0"/>
              <a:t> Reactors</a:t>
            </a:r>
            <a:endParaRPr dirty="0">
              <a:solidFill>
                <a:schemeClr val="accent1"/>
              </a:solidFill>
            </a:endParaRPr>
          </a:p>
        </p:txBody>
      </p:sp>
      <p:sp>
        <p:nvSpPr>
          <p:cNvPr id="678" name="Google Shape;678;p40"/>
          <p:cNvSpPr txBox="1">
            <a:spLocks noGrp="1"/>
          </p:cNvSpPr>
          <p:nvPr>
            <p:ph type="title" idx="2"/>
          </p:nvPr>
        </p:nvSpPr>
        <p:spPr>
          <a:xfrm>
            <a:off x="3168835" y="2750420"/>
            <a:ext cx="2594609" cy="347400"/>
          </a:xfrm>
          <a:prstGeom prst="rect">
            <a:avLst/>
          </a:prstGeom>
        </p:spPr>
        <p:txBody>
          <a:bodyPr spcFirstLastPara="1" wrap="square" lIns="91425" tIns="91425" rIns="91425" bIns="91425" anchor="ctr" anchorCtr="0">
            <a:noAutofit/>
          </a:bodyPr>
          <a:lstStyle/>
          <a:p>
            <a:pPr lvl="0"/>
            <a:r>
              <a:rPr lang="en-US" sz="1800" dirty="0">
                <a:solidFill>
                  <a:schemeClr val="accent1"/>
                </a:solidFill>
              </a:rPr>
              <a:t>Transformer</a:t>
            </a:r>
            <a:r>
              <a:rPr lang="en-US" sz="1800" dirty="0"/>
              <a:t> Tap Changer Adjustment</a:t>
            </a:r>
            <a:endParaRPr sz="1800" dirty="0">
              <a:solidFill>
                <a:schemeClr val="accent1"/>
              </a:solidFill>
            </a:endParaRPr>
          </a:p>
        </p:txBody>
      </p:sp>
      <p:sp>
        <p:nvSpPr>
          <p:cNvPr id="680" name="Google Shape;680;p40"/>
          <p:cNvSpPr txBox="1">
            <a:spLocks noGrp="1"/>
          </p:cNvSpPr>
          <p:nvPr>
            <p:ph type="title" idx="4"/>
          </p:nvPr>
        </p:nvSpPr>
        <p:spPr>
          <a:xfrm>
            <a:off x="6241457" y="2746810"/>
            <a:ext cx="2336400" cy="347400"/>
          </a:xfrm>
          <a:prstGeom prst="rect">
            <a:avLst/>
          </a:prstGeom>
        </p:spPr>
        <p:txBody>
          <a:bodyPr spcFirstLastPara="1" wrap="square" lIns="91425" tIns="91425" rIns="91425" bIns="91425" anchor="ctr" anchorCtr="0">
            <a:noAutofit/>
          </a:bodyPr>
          <a:lstStyle/>
          <a:p>
            <a:pPr lvl="0"/>
            <a:r>
              <a:rPr lang="en-US" dirty="0">
                <a:solidFill>
                  <a:schemeClr val="accent1"/>
                </a:solidFill>
              </a:rPr>
              <a:t>FACTS</a:t>
            </a:r>
            <a:r>
              <a:rPr lang="en-US" dirty="0"/>
              <a:t> Devices</a:t>
            </a:r>
            <a:endParaRPr dirty="0">
              <a:solidFill>
                <a:schemeClr val="accent1"/>
              </a:solidFill>
            </a:endParaRPr>
          </a:p>
        </p:txBody>
      </p:sp>
      <p:pic>
        <p:nvPicPr>
          <p:cNvPr id="3" name="Picture 2" descr="A diagram of a cable&#10;&#10;AI-generated content may be incorrect.">
            <a:extLst>
              <a:ext uri="{FF2B5EF4-FFF2-40B4-BE49-F238E27FC236}">
                <a16:creationId xmlns:a16="http://schemas.microsoft.com/office/drawing/2014/main" id="{BC27F261-8AA9-7D10-C021-BD69C7452E3C}"/>
              </a:ext>
            </a:extLst>
          </p:cNvPr>
          <p:cNvPicPr>
            <a:picLocks noChangeAspect="1"/>
          </p:cNvPicPr>
          <p:nvPr/>
        </p:nvPicPr>
        <p:blipFill>
          <a:blip r:embed="rId3"/>
          <a:stretch>
            <a:fillRect/>
          </a:stretch>
        </p:blipFill>
        <p:spPr>
          <a:xfrm>
            <a:off x="426037" y="1017725"/>
            <a:ext cx="2448837" cy="1620000"/>
          </a:xfrm>
          <a:prstGeom prst="rect">
            <a:avLst/>
          </a:prstGeom>
        </p:spPr>
      </p:pic>
      <p:pic>
        <p:nvPicPr>
          <p:cNvPr id="5" name="Picture 4" descr="A diagram of a transformer&#10;&#10;AI-generated content may be incorrect.">
            <a:extLst>
              <a:ext uri="{FF2B5EF4-FFF2-40B4-BE49-F238E27FC236}">
                <a16:creationId xmlns:a16="http://schemas.microsoft.com/office/drawing/2014/main" id="{EB4AE012-989D-57D6-367E-965FE825476D}"/>
              </a:ext>
            </a:extLst>
          </p:cNvPr>
          <p:cNvPicPr>
            <a:picLocks noChangeAspect="1"/>
          </p:cNvPicPr>
          <p:nvPr/>
        </p:nvPicPr>
        <p:blipFill>
          <a:blip r:embed="rId4"/>
          <a:stretch>
            <a:fillRect/>
          </a:stretch>
        </p:blipFill>
        <p:spPr>
          <a:xfrm>
            <a:off x="3289385" y="1017725"/>
            <a:ext cx="2353511" cy="1620000"/>
          </a:xfrm>
          <a:prstGeom prst="rect">
            <a:avLst/>
          </a:prstGeom>
        </p:spPr>
      </p:pic>
      <p:pic>
        <p:nvPicPr>
          <p:cNvPr id="7" name="Picture 6" descr="A diagram of a power supply system&#10;&#10;AI-generated content may be incorrect.">
            <a:extLst>
              <a:ext uri="{FF2B5EF4-FFF2-40B4-BE49-F238E27FC236}">
                <a16:creationId xmlns:a16="http://schemas.microsoft.com/office/drawing/2014/main" id="{1CFC785F-9384-DF52-2479-D26C9872FB15}"/>
              </a:ext>
            </a:extLst>
          </p:cNvPr>
          <p:cNvPicPr>
            <a:picLocks noChangeAspect="1"/>
          </p:cNvPicPr>
          <p:nvPr/>
        </p:nvPicPr>
        <p:blipFill>
          <a:blip r:embed="rId5"/>
          <a:stretch>
            <a:fillRect/>
          </a:stretch>
        </p:blipFill>
        <p:spPr>
          <a:xfrm>
            <a:off x="6098708" y="837725"/>
            <a:ext cx="2325292" cy="1800000"/>
          </a:xfrm>
          <a:prstGeom prst="rect">
            <a:avLst/>
          </a:prstGeom>
        </p:spPr>
      </p:pic>
      <p:sp>
        <p:nvSpPr>
          <p:cNvPr id="13" name="TextBox 12">
            <a:extLst>
              <a:ext uri="{FF2B5EF4-FFF2-40B4-BE49-F238E27FC236}">
                <a16:creationId xmlns:a16="http://schemas.microsoft.com/office/drawing/2014/main" id="{F14B26C0-189F-D614-3246-10A74901E2DE}"/>
              </a:ext>
            </a:extLst>
          </p:cNvPr>
          <p:cNvSpPr txBox="1"/>
          <p:nvPr/>
        </p:nvSpPr>
        <p:spPr>
          <a:xfrm>
            <a:off x="468884" y="3198116"/>
            <a:ext cx="2363142" cy="16004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500"/>
              <a:buFont typeface="Jura"/>
              <a:buNone/>
              <a:tabLst/>
              <a:defRPr/>
            </a:pPr>
            <a:r>
              <a:rPr kumimoji="0" lang="en-US" b="0" i="0" u="none" strike="noStrike" kern="0" cap="none" spc="0" normalizeH="0" baseline="0" noProof="0" dirty="0">
                <a:ln>
                  <a:noFill/>
                </a:ln>
                <a:solidFill>
                  <a:srgbClr val="FFFFFF"/>
                </a:solidFill>
                <a:effectLst/>
                <a:uLnTx/>
                <a:uFillTx/>
                <a:latin typeface="Jura"/>
                <a:ea typeface="Jura"/>
                <a:sym typeface="Jura"/>
              </a:rPr>
              <a:t>Shunt reactors are installed at the receiving end or along long transmission lines to absorb excess reactive power generated by line capacitance</a:t>
            </a:r>
          </a:p>
        </p:txBody>
      </p:sp>
      <p:sp>
        <p:nvSpPr>
          <p:cNvPr id="14" name="TextBox 13">
            <a:extLst>
              <a:ext uri="{FF2B5EF4-FFF2-40B4-BE49-F238E27FC236}">
                <a16:creationId xmlns:a16="http://schemas.microsoft.com/office/drawing/2014/main" id="{00E5323D-5F4D-05F9-D6B4-8AF535437EAC}"/>
              </a:ext>
            </a:extLst>
          </p:cNvPr>
          <p:cNvSpPr txBox="1"/>
          <p:nvPr/>
        </p:nvSpPr>
        <p:spPr>
          <a:xfrm>
            <a:off x="2974116" y="3195832"/>
            <a:ext cx="2885039" cy="11695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500"/>
              <a:buFont typeface="Jura"/>
              <a:buNone/>
              <a:tabLst/>
              <a:defRPr/>
            </a:pPr>
            <a:r>
              <a:rPr kumimoji="0" lang="en-US" b="0" i="0" u="none" strike="noStrike" kern="0" cap="none" spc="0" normalizeH="0" baseline="0" noProof="0" dirty="0">
                <a:ln>
                  <a:noFill/>
                </a:ln>
                <a:solidFill>
                  <a:srgbClr val="FFFFFF"/>
                </a:solidFill>
                <a:effectLst/>
                <a:uLnTx/>
                <a:uFillTx/>
                <a:latin typeface="Jura"/>
                <a:ea typeface="Jura"/>
                <a:sym typeface="Jura"/>
              </a:rPr>
              <a:t>On-load or off-load tap changers are used to adjust the transformer voltage ratio. By lowering the secondary voltage</a:t>
            </a:r>
          </a:p>
        </p:txBody>
      </p:sp>
      <p:sp>
        <p:nvSpPr>
          <p:cNvPr id="17" name="TextBox 16">
            <a:extLst>
              <a:ext uri="{FF2B5EF4-FFF2-40B4-BE49-F238E27FC236}">
                <a16:creationId xmlns:a16="http://schemas.microsoft.com/office/drawing/2014/main" id="{FBB44C10-6211-CD13-030F-422973AAFE0A}"/>
              </a:ext>
            </a:extLst>
          </p:cNvPr>
          <p:cNvSpPr txBox="1"/>
          <p:nvPr/>
        </p:nvSpPr>
        <p:spPr>
          <a:xfrm>
            <a:off x="5859155" y="3030425"/>
            <a:ext cx="3101004" cy="2031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500"/>
              <a:buFont typeface="Jura"/>
              <a:buNone/>
              <a:tabLst/>
              <a:defRPr/>
            </a:pPr>
            <a:r>
              <a:rPr kumimoji="0" lang="en-US" b="0" i="0" u="none" strike="noStrike" kern="0" cap="none" spc="0" normalizeH="0" baseline="0" noProof="0" dirty="0">
                <a:ln>
                  <a:noFill/>
                </a:ln>
                <a:solidFill>
                  <a:srgbClr val="FFFFFF"/>
                </a:solidFill>
                <a:effectLst/>
                <a:uLnTx/>
                <a:uFillTx/>
                <a:latin typeface="Jura"/>
                <a:ea typeface="Jura"/>
                <a:sym typeface="Jura"/>
              </a:rPr>
              <a:t>Flexible AC Transmission Systems such as Static VAR Compensators (SVC) and STATCOMs dynamically control reactive power in real time. These devices automatically absorb or supply reactive power to maintain voltage stability and suppress the Ferranti Effect under varying load conditions.</a:t>
            </a:r>
          </a:p>
        </p:txBody>
      </p:sp>
    </p:spTree>
  </p:cSld>
  <p:clrMapOvr>
    <a:masterClrMapping/>
  </p:clrMapOvr>
</p:sld>
</file>

<file path=ppt/theme/theme1.xml><?xml version="1.0" encoding="utf-8"?>
<a:theme xmlns:a="http://schemas.openxmlformats.org/drawingml/2006/main" name="Energy Saving Electric Vehicle Pitch Deck by Slidesgo">
  <a:themeElements>
    <a:clrScheme name="Simple Light">
      <a:dk1>
        <a:srgbClr val="191919"/>
      </a:dk1>
      <a:lt1>
        <a:srgbClr val="FFFFFF"/>
      </a:lt1>
      <a:dk2>
        <a:srgbClr val="EFEFEF"/>
      </a:dk2>
      <a:lt2>
        <a:srgbClr val="7B7B7B"/>
      </a:lt2>
      <a:accent1>
        <a:srgbClr val="7BD159"/>
      </a:accent1>
      <a:accent2>
        <a:srgbClr val="63AC47"/>
      </a:accent2>
      <a:accent3>
        <a:srgbClr val="4F8B37"/>
      </a:accent3>
      <a:accent4>
        <a:srgbClr val="F8E67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1047</Words>
  <Application>Microsoft Office PowerPoint</Application>
  <PresentationFormat>On-screen Show (16:9)</PresentationFormat>
  <Paragraphs>112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Righteous</vt:lpstr>
      <vt:lpstr>Cambria Math</vt:lpstr>
      <vt:lpstr>Arial</vt:lpstr>
      <vt:lpstr>Jura</vt:lpstr>
      <vt:lpstr>Energy Saving Electric Vehicle Pitch Deck by Slidesgo</vt:lpstr>
      <vt:lpstr>Ferranti Effect</vt:lpstr>
      <vt:lpstr>What Is Ferranti Effect</vt:lpstr>
      <vt:lpstr>Overvoltage at Receiving End</vt:lpstr>
      <vt:lpstr>MATLAB simulator  </vt:lpstr>
      <vt:lpstr>PowerPoint Presentation</vt:lpstr>
      <vt:lpstr>PowerPoint Presentation</vt:lpstr>
      <vt:lpstr>PowerPoint Presentation</vt:lpstr>
      <vt:lpstr>PowerPoint Presentation</vt:lpstr>
      <vt:lpstr>Realistic solutions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تركي العتيبي</dc:creator>
  <cp:lastModifiedBy>تركي العتيبي</cp:lastModifiedBy>
  <cp:revision>3</cp:revision>
  <dcterms:modified xsi:type="dcterms:W3CDTF">2025-12-14T19:25:40Z</dcterms:modified>
</cp:coreProperties>
</file>